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283" r:id="rId13"/>
    <p:sldId id="296" r:id="rId14"/>
    <p:sldId id="264" r:id="rId15"/>
    <p:sldId id="265" r:id="rId16"/>
    <p:sldId id="287" r:id="rId17"/>
    <p:sldId id="288" r:id="rId18"/>
    <p:sldId id="289" r:id="rId19"/>
    <p:sldId id="290" r:id="rId20"/>
    <p:sldId id="291" r:id="rId21"/>
    <p:sldId id="293" r:id="rId22"/>
    <p:sldId id="294" r:id="rId23"/>
    <p:sldId id="295" r:id="rId24"/>
    <p:sldId id="292" r:id="rId25"/>
    <p:sldId id="315" r:id="rId26"/>
    <p:sldId id="316" r:id="rId27"/>
    <p:sldId id="317" r:id="rId28"/>
    <p:sldId id="318" r:id="rId29"/>
    <p:sldId id="319" r:id="rId30"/>
    <p:sldId id="320" r:id="rId31"/>
    <p:sldId id="297" r:id="rId32"/>
    <p:sldId id="298" r:id="rId33"/>
    <p:sldId id="299" r:id="rId34"/>
    <p:sldId id="300" r:id="rId35"/>
    <p:sldId id="301" r:id="rId36"/>
    <p:sldId id="302" r:id="rId37"/>
    <p:sldId id="303" r:id="rId38"/>
  </p:sldIdLst>
  <p:sldSz cx="9144000" cy="52197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497B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706" y="-67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B5763-702E-4614-91A5-78F87EC9C69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F46884-89E0-4B2A-82F7-F511A31A8DB8}">
      <dgm:prSet phldrT="[文本]"/>
      <dgm:spPr/>
      <dgm:t>
        <a:bodyPr/>
        <a:lstStyle/>
        <a:p>
          <a:r>
            <a:rPr lang="en-US" altLang="zh-CN" dirty="0" smtClean="0"/>
            <a:t>Bridge</a:t>
          </a:r>
          <a:endParaRPr lang="zh-CN" altLang="en-US" dirty="0"/>
        </a:p>
      </dgm:t>
    </dgm:pt>
    <dgm:pt modelId="{35748AED-1EE1-432D-8663-E598B503E854}" type="parTrans" cxnId="{6305594A-BDB8-4972-82E2-9950EC3269FF}">
      <dgm:prSet/>
      <dgm:spPr/>
      <dgm:t>
        <a:bodyPr/>
        <a:lstStyle/>
        <a:p>
          <a:endParaRPr lang="zh-CN" altLang="en-US"/>
        </a:p>
      </dgm:t>
    </dgm:pt>
    <dgm:pt modelId="{E76D59E1-C726-40E1-BA2B-749249B6696D}" type="sibTrans" cxnId="{6305594A-BDB8-4972-82E2-9950EC3269FF}">
      <dgm:prSet/>
      <dgm:spPr/>
      <dgm:t>
        <a:bodyPr/>
        <a:lstStyle/>
        <a:p>
          <a:endParaRPr lang="zh-CN" altLang="en-US"/>
        </a:p>
      </dgm:t>
    </dgm:pt>
    <dgm:pt modelId="{BC111A65-2BF2-492D-B598-64F72EA3A2F2}">
      <dgm:prSet phldrT="[文本]" custT="1"/>
      <dgm:spPr/>
      <dgm:t>
        <a:bodyPr/>
        <a:lstStyle/>
        <a:p>
          <a:r>
            <a:rPr lang="en-US" altLang="zh-CN" sz="1400" dirty="0" smtClean="0"/>
            <a:t>Route on the bridge</a:t>
          </a:r>
        </a:p>
        <a:p>
          <a:r>
            <a:rPr lang="en-US" altLang="zh-CN" sz="1400" dirty="0" smtClean="0"/>
            <a:t>Route under the bridge </a:t>
          </a:r>
          <a:endParaRPr lang="zh-CN" altLang="en-US" sz="1400" dirty="0"/>
        </a:p>
      </dgm:t>
    </dgm:pt>
    <dgm:pt modelId="{7099F8C0-8F04-49B3-917E-47831EA79C91}" type="parTrans" cxnId="{02D986AA-4BDF-4E36-AC71-A26C71AC5293}">
      <dgm:prSet/>
      <dgm:spPr/>
      <dgm:t>
        <a:bodyPr/>
        <a:lstStyle/>
        <a:p>
          <a:endParaRPr lang="zh-CN" altLang="en-US"/>
        </a:p>
      </dgm:t>
    </dgm:pt>
    <dgm:pt modelId="{9F379332-CE96-41BA-97AE-5C9876917BAC}" type="sibTrans" cxnId="{02D986AA-4BDF-4E36-AC71-A26C71AC5293}">
      <dgm:prSet/>
      <dgm:spPr/>
      <dgm:t>
        <a:bodyPr/>
        <a:lstStyle/>
        <a:p>
          <a:endParaRPr lang="zh-CN" altLang="en-US"/>
        </a:p>
      </dgm:t>
    </dgm:pt>
    <dgm:pt modelId="{2347A9E3-FC8D-4DD9-91D8-A49828151EB3}">
      <dgm:prSet phldrT="[文本]"/>
      <dgm:spPr/>
      <dgm:t>
        <a:bodyPr/>
        <a:lstStyle/>
        <a:p>
          <a:r>
            <a:rPr lang="en-US" altLang="zh-CN" dirty="0" smtClean="0"/>
            <a:t>Traffic</a:t>
          </a:r>
          <a:endParaRPr lang="zh-CN" altLang="en-US" dirty="0"/>
        </a:p>
      </dgm:t>
    </dgm:pt>
    <dgm:pt modelId="{ADAF8E12-EB0C-40DB-B057-9214473302D5}" type="parTrans" cxnId="{5A3B6E8E-068D-4466-B00C-DC6B6A547E93}">
      <dgm:prSet/>
      <dgm:spPr/>
      <dgm:t>
        <a:bodyPr/>
        <a:lstStyle/>
        <a:p>
          <a:endParaRPr lang="zh-CN" altLang="en-US"/>
        </a:p>
      </dgm:t>
    </dgm:pt>
    <dgm:pt modelId="{B5D724B7-1662-4129-B0DA-9B466CBFF0AE}" type="sibTrans" cxnId="{5A3B6E8E-068D-4466-B00C-DC6B6A547E93}">
      <dgm:prSet/>
      <dgm:spPr/>
      <dgm:t>
        <a:bodyPr/>
        <a:lstStyle/>
        <a:p>
          <a:endParaRPr lang="zh-CN" altLang="en-US"/>
        </a:p>
      </dgm:t>
    </dgm:pt>
    <dgm:pt modelId="{58C5F268-D23B-47C5-93A7-9769D37E089D}">
      <dgm:prSet phldrT="[文本]"/>
      <dgm:spPr/>
      <dgm:t>
        <a:bodyPr/>
        <a:lstStyle/>
        <a:p>
          <a:r>
            <a:rPr lang="en-US" altLang="zh-CN" dirty="0" smtClean="0"/>
            <a:t>Inspection</a:t>
          </a:r>
        </a:p>
        <a:p>
          <a:r>
            <a:rPr lang="en-US" altLang="zh-CN" dirty="0" smtClean="0"/>
            <a:t>&amp;</a:t>
          </a:r>
        </a:p>
        <a:p>
          <a:r>
            <a:rPr lang="en-US" altLang="zh-CN" dirty="0" smtClean="0"/>
            <a:t>maintenance</a:t>
          </a:r>
          <a:endParaRPr lang="zh-CN" altLang="en-US" dirty="0"/>
        </a:p>
      </dgm:t>
    </dgm:pt>
    <dgm:pt modelId="{33AD8B3A-F915-45FD-9B6C-A4ABD81A19D3}" type="parTrans" cxnId="{FF9D1AB7-C806-4FB1-8514-14DAE2500CBC}">
      <dgm:prSet/>
      <dgm:spPr/>
      <dgm:t>
        <a:bodyPr/>
        <a:lstStyle/>
        <a:p>
          <a:endParaRPr lang="zh-CN" altLang="en-US"/>
        </a:p>
      </dgm:t>
    </dgm:pt>
    <dgm:pt modelId="{3EDE51B9-1303-4294-8F14-EAB3ACBCBE90}" type="sibTrans" cxnId="{FF9D1AB7-C806-4FB1-8514-14DAE2500CBC}">
      <dgm:prSet/>
      <dgm:spPr/>
      <dgm:t>
        <a:bodyPr/>
        <a:lstStyle/>
        <a:p>
          <a:endParaRPr lang="zh-CN" altLang="en-US"/>
        </a:p>
      </dgm:t>
    </dgm:pt>
    <dgm:pt modelId="{F346841A-EF84-4BA8-88AA-FBFD0FFAAFB0}" type="pres">
      <dgm:prSet presAssocID="{481B5763-702E-4614-91A5-78F87EC9C69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4BF58C-426E-4972-B435-16ACBD7A8C7B}" type="pres">
      <dgm:prSet presAssocID="{BEF46884-89E0-4B2A-82F7-F511A31A8DB8}" presName="root1" presStyleCnt="0"/>
      <dgm:spPr/>
    </dgm:pt>
    <dgm:pt modelId="{734318DA-5458-4810-809B-81A17FACA3A8}" type="pres">
      <dgm:prSet presAssocID="{BEF46884-89E0-4B2A-82F7-F511A31A8DB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00F380-35A2-439B-A2F3-7296DF3771D0}" type="pres">
      <dgm:prSet presAssocID="{BEF46884-89E0-4B2A-82F7-F511A31A8DB8}" presName="level2hierChild" presStyleCnt="0"/>
      <dgm:spPr/>
    </dgm:pt>
    <dgm:pt modelId="{2922495C-35AF-4CD8-A7A7-ECCC75F14DA7}" type="pres">
      <dgm:prSet presAssocID="{7099F8C0-8F04-49B3-917E-47831EA79C91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90641BD0-756B-4805-A7C8-CD82022AE0BC}" type="pres">
      <dgm:prSet presAssocID="{7099F8C0-8F04-49B3-917E-47831EA79C91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6CC665C-5138-4961-9ED5-C03021703058}" type="pres">
      <dgm:prSet presAssocID="{BC111A65-2BF2-492D-B598-64F72EA3A2F2}" presName="root2" presStyleCnt="0"/>
      <dgm:spPr/>
    </dgm:pt>
    <dgm:pt modelId="{AAED0A82-6815-40BC-8AAD-D1AFB08B7B09}" type="pres">
      <dgm:prSet presAssocID="{BC111A65-2BF2-492D-B598-64F72EA3A2F2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D20D24-2037-4629-B63B-E006E17463C2}" type="pres">
      <dgm:prSet presAssocID="{BC111A65-2BF2-492D-B598-64F72EA3A2F2}" presName="level3hierChild" presStyleCnt="0"/>
      <dgm:spPr/>
    </dgm:pt>
    <dgm:pt modelId="{2AAF6552-E474-47BE-94F1-5C065E9EAD2F}" type="pres">
      <dgm:prSet presAssocID="{ADAF8E12-EB0C-40DB-B057-9214473302D5}" presName="conn2-1" presStyleLbl="parChTrans1D3" presStyleIdx="0" presStyleCnt="1"/>
      <dgm:spPr/>
      <dgm:t>
        <a:bodyPr/>
        <a:lstStyle/>
        <a:p>
          <a:endParaRPr lang="zh-CN" altLang="en-US"/>
        </a:p>
      </dgm:t>
    </dgm:pt>
    <dgm:pt modelId="{785F39E1-2244-4135-AB2C-1AAC7840A140}" type="pres">
      <dgm:prSet presAssocID="{ADAF8E12-EB0C-40DB-B057-9214473302D5}" presName="connTx" presStyleLbl="parChTrans1D3" presStyleIdx="0" presStyleCnt="1"/>
      <dgm:spPr/>
      <dgm:t>
        <a:bodyPr/>
        <a:lstStyle/>
        <a:p>
          <a:endParaRPr lang="zh-CN" altLang="en-US"/>
        </a:p>
      </dgm:t>
    </dgm:pt>
    <dgm:pt modelId="{1701F317-CEB2-433A-9ADF-F886C1393858}" type="pres">
      <dgm:prSet presAssocID="{2347A9E3-FC8D-4DD9-91D8-A49828151EB3}" presName="root2" presStyleCnt="0"/>
      <dgm:spPr/>
    </dgm:pt>
    <dgm:pt modelId="{88EA088D-7628-403B-9FB0-F13C6F7246F3}" type="pres">
      <dgm:prSet presAssocID="{2347A9E3-FC8D-4DD9-91D8-A49828151EB3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1A46A9-4D4C-4986-A210-596C1B1F9487}" type="pres">
      <dgm:prSet presAssocID="{2347A9E3-FC8D-4DD9-91D8-A49828151EB3}" presName="level3hierChild" presStyleCnt="0"/>
      <dgm:spPr/>
    </dgm:pt>
    <dgm:pt modelId="{5E78F783-C953-4CFB-AC64-F0E6F0592DFA}" type="pres">
      <dgm:prSet presAssocID="{33AD8B3A-F915-45FD-9B6C-A4ABD81A19D3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A1B6D1DC-8B8F-41EF-B44D-F7A88767BCF3}" type="pres">
      <dgm:prSet presAssocID="{33AD8B3A-F915-45FD-9B6C-A4ABD81A19D3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7B57DB1-1407-4890-844A-8505B8373643}" type="pres">
      <dgm:prSet presAssocID="{58C5F268-D23B-47C5-93A7-9769D37E089D}" presName="root2" presStyleCnt="0"/>
      <dgm:spPr/>
    </dgm:pt>
    <dgm:pt modelId="{B542DFE9-9368-4DD0-8AC9-CECE17CC536A}" type="pres">
      <dgm:prSet presAssocID="{58C5F268-D23B-47C5-93A7-9769D37E089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575B07-DEC8-400C-901F-3C0AA081DC5D}" type="pres">
      <dgm:prSet presAssocID="{58C5F268-D23B-47C5-93A7-9769D37E089D}" presName="level3hierChild" presStyleCnt="0"/>
      <dgm:spPr/>
    </dgm:pt>
  </dgm:ptLst>
  <dgm:cxnLst>
    <dgm:cxn modelId="{D9DD866B-2FAD-4E61-85E9-B86EB42C30AD}" type="presOf" srcId="{7099F8C0-8F04-49B3-917E-47831EA79C91}" destId="{90641BD0-756B-4805-A7C8-CD82022AE0BC}" srcOrd="1" destOrd="0" presId="urn:microsoft.com/office/officeart/2005/8/layout/hierarchy2"/>
    <dgm:cxn modelId="{2DCB8318-434B-4B15-9943-14D68BADB03E}" type="presOf" srcId="{58C5F268-D23B-47C5-93A7-9769D37E089D}" destId="{B542DFE9-9368-4DD0-8AC9-CECE17CC536A}" srcOrd="0" destOrd="0" presId="urn:microsoft.com/office/officeart/2005/8/layout/hierarchy2"/>
    <dgm:cxn modelId="{FF9D1AB7-C806-4FB1-8514-14DAE2500CBC}" srcId="{BEF46884-89E0-4B2A-82F7-F511A31A8DB8}" destId="{58C5F268-D23B-47C5-93A7-9769D37E089D}" srcOrd="1" destOrd="0" parTransId="{33AD8B3A-F915-45FD-9B6C-A4ABD81A19D3}" sibTransId="{3EDE51B9-1303-4294-8F14-EAB3ACBCBE90}"/>
    <dgm:cxn modelId="{DB0AD5B7-1E44-4619-B869-E088DD7ACF5B}" type="presOf" srcId="{33AD8B3A-F915-45FD-9B6C-A4ABD81A19D3}" destId="{5E78F783-C953-4CFB-AC64-F0E6F0592DFA}" srcOrd="0" destOrd="0" presId="urn:microsoft.com/office/officeart/2005/8/layout/hierarchy2"/>
    <dgm:cxn modelId="{679B0055-477D-4567-9C5C-F9FDA3D0B345}" type="presOf" srcId="{BEF46884-89E0-4B2A-82F7-F511A31A8DB8}" destId="{734318DA-5458-4810-809B-81A17FACA3A8}" srcOrd="0" destOrd="0" presId="urn:microsoft.com/office/officeart/2005/8/layout/hierarchy2"/>
    <dgm:cxn modelId="{86949308-95B3-4CE1-BA2F-9CA7AC916089}" type="presOf" srcId="{ADAF8E12-EB0C-40DB-B057-9214473302D5}" destId="{2AAF6552-E474-47BE-94F1-5C065E9EAD2F}" srcOrd="0" destOrd="0" presId="urn:microsoft.com/office/officeart/2005/8/layout/hierarchy2"/>
    <dgm:cxn modelId="{5A3B6E8E-068D-4466-B00C-DC6B6A547E93}" srcId="{BC111A65-2BF2-492D-B598-64F72EA3A2F2}" destId="{2347A9E3-FC8D-4DD9-91D8-A49828151EB3}" srcOrd="0" destOrd="0" parTransId="{ADAF8E12-EB0C-40DB-B057-9214473302D5}" sibTransId="{B5D724B7-1662-4129-B0DA-9B466CBFF0AE}"/>
    <dgm:cxn modelId="{6305594A-BDB8-4972-82E2-9950EC3269FF}" srcId="{481B5763-702E-4614-91A5-78F87EC9C69E}" destId="{BEF46884-89E0-4B2A-82F7-F511A31A8DB8}" srcOrd="0" destOrd="0" parTransId="{35748AED-1EE1-432D-8663-E598B503E854}" sibTransId="{E76D59E1-C726-40E1-BA2B-749249B6696D}"/>
    <dgm:cxn modelId="{7DD949E1-0D72-4856-8C66-9D4A2C63265C}" type="presOf" srcId="{2347A9E3-FC8D-4DD9-91D8-A49828151EB3}" destId="{88EA088D-7628-403B-9FB0-F13C6F7246F3}" srcOrd="0" destOrd="0" presId="urn:microsoft.com/office/officeart/2005/8/layout/hierarchy2"/>
    <dgm:cxn modelId="{283D0FB0-018B-43F7-AF3E-1019F13EF97D}" type="presOf" srcId="{7099F8C0-8F04-49B3-917E-47831EA79C91}" destId="{2922495C-35AF-4CD8-A7A7-ECCC75F14DA7}" srcOrd="0" destOrd="0" presId="urn:microsoft.com/office/officeart/2005/8/layout/hierarchy2"/>
    <dgm:cxn modelId="{82775A6E-FA0F-48F2-958C-869855B0E431}" type="presOf" srcId="{BC111A65-2BF2-492D-B598-64F72EA3A2F2}" destId="{AAED0A82-6815-40BC-8AAD-D1AFB08B7B09}" srcOrd="0" destOrd="0" presId="urn:microsoft.com/office/officeart/2005/8/layout/hierarchy2"/>
    <dgm:cxn modelId="{4232A11E-2B40-443B-9777-C851B282A302}" type="presOf" srcId="{33AD8B3A-F915-45FD-9B6C-A4ABD81A19D3}" destId="{A1B6D1DC-8B8F-41EF-B44D-F7A88767BCF3}" srcOrd="1" destOrd="0" presId="urn:microsoft.com/office/officeart/2005/8/layout/hierarchy2"/>
    <dgm:cxn modelId="{1A11C7E9-9A70-44C9-B6BD-16A8DDA5B418}" type="presOf" srcId="{ADAF8E12-EB0C-40DB-B057-9214473302D5}" destId="{785F39E1-2244-4135-AB2C-1AAC7840A140}" srcOrd="1" destOrd="0" presId="urn:microsoft.com/office/officeart/2005/8/layout/hierarchy2"/>
    <dgm:cxn modelId="{02D986AA-4BDF-4E36-AC71-A26C71AC5293}" srcId="{BEF46884-89E0-4B2A-82F7-F511A31A8DB8}" destId="{BC111A65-2BF2-492D-B598-64F72EA3A2F2}" srcOrd="0" destOrd="0" parTransId="{7099F8C0-8F04-49B3-917E-47831EA79C91}" sibTransId="{9F379332-CE96-41BA-97AE-5C9876917BAC}"/>
    <dgm:cxn modelId="{D87919B6-670A-4AE5-8BCB-0B45A47DEF66}" type="presOf" srcId="{481B5763-702E-4614-91A5-78F87EC9C69E}" destId="{F346841A-EF84-4BA8-88AA-FBFD0FFAAFB0}" srcOrd="0" destOrd="0" presId="urn:microsoft.com/office/officeart/2005/8/layout/hierarchy2"/>
    <dgm:cxn modelId="{FF764A42-000D-4EA4-A410-84E45D9CBC22}" type="presParOf" srcId="{F346841A-EF84-4BA8-88AA-FBFD0FFAAFB0}" destId="{F04BF58C-426E-4972-B435-16ACBD7A8C7B}" srcOrd="0" destOrd="0" presId="urn:microsoft.com/office/officeart/2005/8/layout/hierarchy2"/>
    <dgm:cxn modelId="{E537040B-C055-4D5E-AB6D-3FCE6713548E}" type="presParOf" srcId="{F04BF58C-426E-4972-B435-16ACBD7A8C7B}" destId="{734318DA-5458-4810-809B-81A17FACA3A8}" srcOrd="0" destOrd="0" presId="urn:microsoft.com/office/officeart/2005/8/layout/hierarchy2"/>
    <dgm:cxn modelId="{A0F231C5-99A5-4147-B63F-DC297E9CC703}" type="presParOf" srcId="{F04BF58C-426E-4972-B435-16ACBD7A8C7B}" destId="{F700F380-35A2-439B-A2F3-7296DF3771D0}" srcOrd="1" destOrd="0" presId="urn:microsoft.com/office/officeart/2005/8/layout/hierarchy2"/>
    <dgm:cxn modelId="{3FA64CFC-71AD-4754-8E11-CF52320973E9}" type="presParOf" srcId="{F700F380-35A2-439B-A2F3-7296DF3771D0}" destId="{2922495C-35AF-4CD8-A7A7-ECCC75F14DA7}" srcOrd="0" destOrd="0" presId="urn:microsoft.com/office/officeart/2005/8/layout/hierarchy2"/>
    <dgm:cxn modelId="{4F9D7974-B334-4F2E-A845-712825A04928}" type="presParOf" srcId="{2922495C-35AF-4CD8-A7A7-ECCC75F14DA7}" destId="{90641BD0-756B-4805-A7C8-CD82022AE0BC}" srcOrd="0" destOrd="0" presId="urn:microsoft.com/office/officeart/2005/8/layout/hierarchy2"/>
    <dgm:cxn modelId="{E19E78F3-FA94-4435-B1D7-640F5CA97638}" type="presParOf" srcId="{F700F380-35A2-439B-A2F3-7296DF3771D0}" destId="{E6CC665C-5138-4961-9ED5-C03021703058}" srcOrd="1" destOrd="0" presId="urn:microsoft.com/office/officeart/2005/8/layout/hierarchy2"/>
    <dgm:cxn modelId="{EA0A47A7-972D-4170-B43E-C710A4EC686F}" type="presParOf" srcId="{E6CC665C-5138-4961-9ED5-C03021703058}" destId="{AAED0A82-6815-40BC-8AAD-D1AFB08B7B09}" srcOrd="0" destOrd="0" presId="urn:microsoft.com/office/officeart/2005/8/layout/hierarchy2"/>
    <dgm:cxn modelId="{10532F74-5B68-43E7-ABDD-134377212605}" type="presParOf" srcId="{E6CC665C-5138-4961-9ED5-C03021703058}" destId="{5CD20D24-2037-4629-B63B-E006E17463C2}" srcOrd="1" destOrd="0" presId="urn:microsoft.com/office/officeart/2005/8/layout/hierarchy2"/>
    <dgm:cxn modelId="{31CF00D4-30AB-46BF-A063-5945C8F81825}" type="presParOf" srcId="{5CD20D24-2037-4629-B63B-E006E17463C2}" destId="{2AAF6552-E474-47BE-94F1-5C065E9EAD2F}" srcOrd="0" destOrd="0" presId="urn:microsoft.com/office/officeart/2005/8/layout/hierarchy2"/>
    <dgm:cxn modelId="{127B9FEB-D187-4E04-A0A1-A0773A3D98EC}" type="presParOf" srcId="{2AAF6552-E474-47BE-94F1-5C065E9EAD2F}" destId="{785F39E1-2244-4135-AB2C-1AAC7840A140}" srcOrd="0" destOrd="0" presId="urn:microsoft.com/office/officeart/2005/8/layout/hierarchy2"/>
    <dgm:cxn modelId="{8F78A320-3D91-41FA-A511-DA4B6C84AD8C}" type="presParOf" srcId="{5CD20D24-2037-4629-B63B-E006E17463C2}" destId="{1701F317-CEB2-433A-9ADF-F886C1393858}" srcOrd="1" destOrd="0" presId="urn:microsoft.com/office/officeart/2005/8/layout/hierarchy2"/>
    <dgm:cxn modelId="{A57671B1-26A6-4FC3-A0B3-16DC1B526F42}" type="presParOf" srcId="{1701F317-CEB2-433A-9ADF-F886C1393858}" destId="{88EA088D-7628-403B-9FB0-F13C6F7246F3}" srcOrd="0" destOrd="0" presId="urn:microsoft.com/office/officeart/2005/8/layout/hierarchy2"/>
    <dgm:cxn modelId="{9E94FD22-BE24-4146-80F1-DF3FA6852E25}" type="presParOf" srcId="{1701F317-CEB2-433A-9ADF-F886C1393858}" destId="{721A46A9-4D4C-4986-A210-596C1B1F9487}" srcOrd="1" destOrd="0" presId="urn:microsoft.com/office/officeart/2005/8/layout/hierarchy2"/>
    <dgm:cxn modelId="{EAAF9AF6-3248-45F1-AA28-784A76D33B57}" type="presParOf" srcId="{F700F380-35A2-439B-A2F3-7296DF3771D0}" destId="{5E78F783-C953-4CFB-AC64-F0E6F0592DFA}" srcOrd="2" destOrd="0" presId="urn:microsoft.com/office/officeart/2005/8/layout/hierarchy2"/>
    <dgm:cxn modelId="{1EE29E58-8FD5-4A54-BCF3-0C4B9BF8A2D1}" type="presParOf" srcId="{5E78F783-C953-4CFB-AC64-F0E6F0592DFA}" destId="{A1B6D1DC-8B8F-41EF-B44D-F7A88767BCF3}" srcOrd="0" destOrd="0" presId="urn:microsoft.com/office/officeart/2005/8/layout/hierarchy2"/>
    <dgm:cxn modelId="{E12484FB-FD69-4217-A029-40C472CDF503}" type="presParOf" srcId="{F700F380-35A2-439B-A2F3-7296DF3771D0}" destId="{A7B57DB1-1407-4890-844A-8505B8373643}" srcOrd="3" destOrd="0" presId="urn:microsoft.com/office/officeart/2005/8/layout/hierarchy2"/>
    <dgm:cxn modelId="{518199FD-5883-4D9E-8730-6CF45664C767}" type="presParOf" srcId="{A7B57DB1-1407-4890-844A-8505B8373643}" destId="{B542DFE9-9368-4DD0-8AC9-CECE17CC536A}" srcOrd="0" destOrd="0" presId="urn:microsoft.com/office/officeart/2005/8/layout/hierarchy2"/>
    <dgm:cxn modelId="{4B40B0C0-2F1B-4E39-A91C-7A3ED3A43595}" type="presParOf" srcId="{A7B57DB1-1407-4890-844A-8505B8373643}" destId="{31575B07-DEC8-400C-901F-3C0AA081DC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4318DA-5458-4810-809B-81A17FACA3A8}">
      <dsp:nvSpPr>
        <dsp:cNvPr id="0" name=""/>
        <dsp:cNvSpPr/>
      </dsp:nvSpPr>
      <dsp:spPr>
        <a:xfrm>
          <a:off x="4769" y="1137528"/>
          <a:ext cx="2072937" cy="103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Bridge</a:t>
          </a:r>
          <a:endParaRPr lang="zh-CN" altLang="en-US" sz="1600" kern="1200" dirty="0"/>
        </a:p>
      </dsp:txBody>
      <dsp:txXfrm>
        <a:off x="4769" y="1137528"/>
        <a:ext cx="2072937" cy="1036468"/>
      </dsp:txXfrm>
    </dsp:sp>
    <dsp:sp modelId="{2922495C-35AF-4CD8-A7A7-ECCC75F14DA7}">
      <dsp:nvSpPr>
        <dsp:cNvPr id="0" name=""/>
        <dsp:cNvSpPr/>
      </dsp:nvSpPr>
      <dsp:spPr>
        <a:xfrm rot="19457599">
          <a:off x="1981728" y="1329608"/>
          <a:ext cx="1021131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021131" y="281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9457599">
        <a:off x="2466765" y="1332249"/>
        <a:ext cx="51056" cy="51056"/>
      </dsp:txXfrm>
    </dsp:sp>
    <dsp:sp modelId="{AAED0A82-6815-40BC-8AAD-D1AFB08B7B09}">
      <dsp:nvSpPr>
        <dsp:cNvPr id="0" name=""/>
        <dsp:cNvSpPr/>
      </dsp:nvSpPr>
      <dsp:spPr>
        <a:xfrm>
          <a:off x="2906881" y="541558"/>
          <a:ext cx="2072937" cy="103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Route on the bridge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Route under the bridge </a:t>
          </a:r>
          <a:endParaRPr lang="zh-CN" altLang="en-US" sz="1400" kern="1200" dirty="0"/>
        </a:p>
      </dsp:txBody>
      <dsp:txXfrm>
        <a:off x="2906881" y="541558"/>
        <a:ext cx="2072937" cy="1036468"/>
      </dsp:txXfrm>
    </dsp:sp>
    <dsp:sp modelId="{2AAF6552-E474-47BE-94F1-5C065E9EAD2F}">
      <dsp:nvSpPr>
        <dsp:cNvPr id="0" name=""/>
        <dsp:cNvSpPr/>
      </dsp:nvSpPr>
      <dsp:spPr>
        <a:xfrm>
          <a:off x="4979818" y="1031624"/>
          <a:ext cx="829174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829174" y="28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373676" y="1039063"/>
        <a:ext cx="41458" cy="41458"/>
      </dsp:txXfrm>
    </dsp:sp>
    <dsp:sp modelId="{88EA088D-7628-403B-9FB0-F13C6F7246F3}">
      <dsp:nvSpPr>
        <dsp:cNvPr id="0" name=""/>
        <dsp:cNvSpPr/>
      </dsp:nvSpPr>
      <dsp:spPr>
        <a:xfrm>
          <a:off x="5808993" y="541558"/>
          <a:ext cx="2072937" cy="103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Traffic</a:t>
          </a:r>
          <a:endParaRPr lang="zh-CN" altLang="en-US" sz="1600" kern="1200" dirty="0"/>
        </a:p>
      </dsp:txBody>
      <dsp:txXfrm>
        <a:off x="5808993" y="541558"/>
        <a:ext cx="2072937" cy="1036468"/>
      </dsp:txXfrm>
    </dsp:sp>
    <dsp:sp modelId="{5E78F783-C953-4CFB-AC64-F0E6F0592DFA}">
      <dsp:nvSpPr>
        <dsp:cNvPr id="0" name=""/>
        <dsp:cNvSpPr/>
      </dsp:nvSpPr>
      <dsp:spPr>
        <a:xfrm rot="2142401">
          <a:off x="1981728" y="1925578"/>
          <a:ext cx="1021131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021131" y="281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2142401">
        <a:off x="2466765" y="1928218"/>
        <a:ext cx="51056" cy="51056"/>
      </dsp:txXfrm>
    </dsp:sp>
    <dsp:sp modelId="{B542DFE9-9368-4DD0-8AC9-CECE17CC536A}">
      <dsp:nvSpPr>
        <dsp:cNvPr id="0" name=""/>
        <dsp:cNvSpPr/>
      </dsp:nvSpPr>
      <dsp:spPr>
        <a:xfrm>
          <a:off x="2906881" y="1733497"/>
          <a:ext cx="2072937" cy="103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Inspection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&amp;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maintenance</a:t>
          </a:r>
          <a:endParaRPr lang="zh-CN" altLang="en-US" sz="1600" kern="1200" dirty="0"/>
        </a:p>
      </dsp:txBody>
      <dsp:txXfrm>
        <a:off x="2906881" y="1733497"/>
        <a:ext cx="2072937" cy="1036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BA64F-B803-45DF-9584-F9BF5E53ACED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7CB24-F0F7-4873-9B86-6D13B5A259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893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729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458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186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8915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644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373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102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3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25488" y="1143000"/>
            <a:ext cx="54070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、了解数据 </a:t>
            </a:r>
            <a:r>
              <a:rPr lang="en-US" altLang="zh-CN" dirty="0"/>
              <a:t>2</a:t>
            </a:r>
            <a:r>
              <a:rPr lang="zh-CN" altLang="en-US" dirty="0"/>
              <a:t>、分析问题 </a:t>
            </a:r>
            <a:r>
              <a:rPr lang="en-US" altLang="zh-CN" dirty="0"/>
              <a:t>3</a:t>
            </a:r>
            <a:r>
              <a:rPr lang="zh-CN" altLang="en-US" dirty="0"/>
              <a:t>、根据建表需要清洗数据 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Apply statistical methods to the cleaned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222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8209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955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925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8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346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5795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952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608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CB24-F0F7-4873-9B86-6D13B5A2597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02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EB98944-01CB-4AE1-A372-0A432846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D21A69D-565E-45A0-BEC5-6F52B3F66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E2DAC95-9B21-4F35-9F91-73407070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C9E09B8-D238-42EF-AD13-D918CB6B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FFC301-3E35-4105-AFA9-9714C1E9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654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265E35-39E4-4FE8-A7F6-A1B9006D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8A4D822-31EF-4E78-85C0-5C4C3DAAB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079968B-4BDE-40E8-890B-E8FC9BE9F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AE8431E-55C5-475A-89EB-60D7F312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B8034F-A89A-4A03-9550-265ED08E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59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FFE59C4C-88C1-4386-A06D-769B6811F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23DF01E-29CC-4B2D-A284-C662C7365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6FDC34C-0B2A-4A33-982F-97F59A93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5252846-B7D1-4D56-81E0-D099B22F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1D05361-2DDE-4EFB-9A08-354838BD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089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E45607-00E1-4139-94BD-671AE813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29A32EC-5667-4E21-B97E-EE9AB3E52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D1BCAE0-55C7-4E06-B80A-B09B112E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ACC3C86-D345-4B06-98C6-41B88034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55AB5D4-ED97-4505-A17C-F32970F9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001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4D5BF6-807C-40E4-923E-4BC34369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7764F3D-CA0C-4621-B843-4BB603667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ADEBC6D-6557-4319-8B60-8479810A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3B06A1B-A33F-44F6-B389-35C16B39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08E7366-E814-4D13-84D6-568E362C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87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ABD4A5-1F5B-46DF-8FBC-9B80780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8894460-F4F7-4C97-9E20-968147FE0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D8A946C-4A96-4E68-9328-E8AC70428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13284A0-57ED-4FAB-BFD4-ED20973E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1BCB928-24B3-4868-946B-060C02C5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4821818-833E-4489-82C6-17A51075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564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7B170C-5F1B-4AAB-BA43-7FAEBFEA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9B40523-7040-4ED0-8D9F-C8B3EE059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A8DA158-E2CA-41FE-9B8F-9EC8D5D34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3D5B604-9514-4248-8BAD-541C0651F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D78045A-F2AA-45D8-9AE3-DBB6AEA60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749D7B5-1564-4E5D-8017-39E6FEA4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78A7FB1-0BAF-43B0-A5A7-7E4A5BC8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2C48BC5-975D-4623-8D6B-B383E24F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129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03382C-CA5D-4615-91B6-F09308C2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9ED3306-AF46-4CB6-9AEF-0BBB4428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7C1F6EF-9E07-4A97-A82D-C5D8EDB3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BC4132F-5F0B-4750-AC6C-3632B9AE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2573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F735D6B-7A88-48CD-AA19-045E0796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E32415E-1BED-4E5A-9F53-7F81C186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FA584C5-9AB7-45FF-BF50-A168736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342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50583E-2B36-4263-A7FA-A05CE0E3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12B869B-8B5D-4143-950B-8A852BFF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B5D17E5-82B1-4095-94B1-8E6150318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5E2258F-8B4D-46E0-B38D-550BBB64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84ED769-E90E-4C12-8CFE-FAA1AE7C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8F431BC-7292-498D-B081-0FCFF0EF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0931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DB2AED5-A2C6-455C-A248-5C511D9D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614FF919-9E76-408F-BEFB-EBC7AA71B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B168B0D-75B7-42C1-9369-550C37AAE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2651BC2-1634-4E8D-8AD7-7551565F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96141" y="2844913"/>
            <a:ext cx="2057400" cy="277901"/>
          </a:xfrm>
          <a:prstGeom prst="rect">
            <a:avLst/>
          </a:prstGeom>
        </p:spPr>
        <p:txBody>
          <a:bodyPr/>
          <a:lstStyle/>
          <a:p>
            <a:fld id="{5F010B9D-919C-4967-BA00-E7955F1CB9B7}" type="datetimeFigureOut">
              <a:rPr lang="zh-CN" altLang="en-US" smtClean="0"/>
              <a:pPr/>
              <a:t>2020/12/7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B39C3EB-9A6E-4937-8AC6-3253A72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79F8661-0C15-4791-963B-2D5C0CC6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6656" y="3498693"/>
            <a:ext cx="2057400" cy="277901"/>
          </a:xfrm>
          <a:prstGeom prst="rect">
            <a:avLst/>
          </a:prstGeom>
        </p:spPr>
        <p:txBody>
          <a:bodyPr/>
          <a:lstStyle/>
          <a:p>
            <a:fld id="{F2573281-207F-4467-B6A4-F367FD3392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941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F1701AD-9933-4C79-8165-554E48AA22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FABA79E-B2CC-4D8A-9AE8-1A44F1BB6080}"/>
              </a:ext>
            </a:extLst>
          </p:cNvPr>
          <p:cNvSpPr/>
          <p:nvPr/>
        </p:nvSpPr>
        <p:spPr>
          <a:xfrm>
            <a:off x="0" y="221442"/>
            <a:ext cx="9144000" cy="47768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xmlns="" val="89268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10F4163-A5CB-4255-B7F7-B07465D23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0693D56-C1FC-426C-AE5E-1C7003884148}"/>
              </a:ext>
            </a:extLst>
          </p:cNvPr>
          <p:cNvSpPr txBox="1"/>
          <p:nvPr/>
        </p:nvSpPr>
        <p:spPr>
          <a:xfrm>
            <a:off x="424737" y="2396192"/>
            <a:ext cx="61091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 Project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7FB9915-6254-4243-93FB-FCD96A30B549}"/>
              </a:ext>
            </a:extLst>
          </p:cNvPr>
          <p:cNvSpPr txBox="1"/>
          <p:nvPr/>
        </p:nvSpPr>
        <p:spPr>
          <a:xfrm>
            <a:off x="5991955" y="3413693"/>
            <a:ext cx="31157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----For ERG3010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4FD3A37D-75D9-4BC6-87EC-5F957FCC7423}"/>
              </a:ext>
            </a:extLst>
          </p:cNvPr>
          <p:cNvSpPr txBox="1"/>
          <p:nvPr/>
        </p:nvSpPr>
        <p:spPr>
          <a:xfrm>
            <a:off x="1327093" y="3949510"/>
            <a:ext cx="5939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 members: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王沿朴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Yanpu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Wang 118010308</a:t>
            </a: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汪启元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Qiyuan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Wang118010298</a:t>
            </a: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郑舜日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Shunri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Zheng118010445</a:t>
            </a: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丘靖瑜 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Jingyu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Qiu118010248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2484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8BC573-1576-4102-B735-0E8872929B98}"/>
              </a:ext>
            </a:extLst>
          </p:cNvPr>
          <p:cNvSpPr txBox="1"/>
          <p:nvPr/>
        </p:nvSpPr>
        <p:spPr>
          <a:xfrm>
            <a:off x="5819134" y="202848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 of analyses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8D4F0BD1-FD17-412B-B43B-8D1F904C54B6}"/>
              </a:ext>
            </a:extLst>
          </p:cNvPr>
          <p:cNvSpPr txBox="1"/>
          <p:nvPr/>
        </p:nvSpPr>
        <p:spPr>
          <a:xfrm>
            <a:off x="727484" y="3443103"/>
            <a:ext cx="2038988" cy="5256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Categorical</a:t>
            </a:r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440BBCC4-C8CF-464B-990F-EBF09A08112B}"/>
              </a:ext>
            </a:extLst>
          </p:cNvPr>
          <p:cNvSpPr txBox="1"/>
          <p:nvPr/>
        </p:nvSpPr>
        <p:spPr>
          <a:xfrm>
            <a:off x="727484" y="1430973"/>
            <a:ext cx="2100449" cy="5256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Quantitative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5056AD4-9197-4585-9B3C-E933E27F1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7223" y="777744"/>
            <a:ext cx="4861932" cy="1832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5ADC91B-B50F-47D1-A06F-6943DA609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7222" y="2842584"/>
            <a:ext cx="4861931" cy="22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4909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8BC573-1576-4102-B735-0E8872929B98}"/>
              </a:ext>
            </a:extLst>
          </p:cNvPr>
          <p:cNvSpPr txBox="1"/>
          <p:nvPr/>
        </p:nvSpPr>
        <p:spPr>
          <a:xfrm>
            <a:off x="5819134" y="202848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 of analyses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73974E49-B8AA-4AA8-AF23-AD3F1DE13D5C}"/>
              </a:ext>
            </a:extLst>
          </p:cNvPr>
          <p:cNvSpPr txBox="1"/>
          <p:nvPr/>
        </p:nvSpPr>
        <p:spPr>
          <a:xfrm>
            <a:off x="244223" y="849294"/>
            <a:ext cx="3816333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For question 2&amp;3: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xmlns="" id="{62331F55-E4C9-4913-8082-7009807D5861}"/>
              </a:ext>
            </a:extLst>
          </p:cNvPr>
          <p:cNvSpPr txBox="1"/>
          <p:nvPr/>
        </p:nvSpPr>
        <p:spPr>
          <a:xfrm>
            <a:off x="244223" y="2609850"/>
            <a:ext cx="1682045" cy="777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type of the attributes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8D4F0BD1-FD17-412B-B43B-8D1F904C54B6}"/>
              </a:ext>
            </a:extLst>
          </p:cNvPr>
          <p:cNvSpPr txBox="1"/>
          <p:nvPr/>
        </p:nvSpPr>
        <p:spPr>
          <a:xfrm>
            <a:off x="2152389" y="1886014"/>
            <a:ext cx="1682045" cy="41734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Categorical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440BBCC4-C8CF-464B-990F-EBF09A08112B}"/>
              </a:ext>
            </a:extLst>
          </p:cNvPr>
          <p:cNvSpPr txBox="1"/>
          <p:nvPr/>
        </p:nvSpPr>
        <p:spPr>
          <a:xfrm>
            <a:off x="2064017" y="3772496"/>
            <a:ext cx="1682045" cy="41734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Quantitative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B53B9EA-149C-4F5C-8F3E-065212311A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5465" y="3635476"/>
            <a:ext cx="3938090" cy="810307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xmlns="" id="{8CC70D52-05BF-4FD0-A29C-C90478C46BB5}"/>
              </a:ext>
            </a:extLst>
          </p:cNvPr>
          <p:cNvSpPr txBox="1"/>
          <p:nvPr/>
        </p:nvSpPr>
        <p:spPr>
          <a:xfrm>
            <a:off x="5118970" y="1765717"/>
            <a:ext cx="3505836" cy="777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Variances of the mean values under different categories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箭头: 圆角右 25">
            <a:extLst>
              <a:ext uri="{FF2B5EF4-FFF2-40B4-BE49-F238E27FC236}">
                <a16:creationId xmlns:a16="http://schemas.microsoft.com/office/drawing/2014/main" xmlns="" id="{ABC9B3C1-6E98-4EE9-B40B-470CA2F8F58E}"/>
              </a:ext>
            </a:extLst>
          </p:cNvPr>
          <p:cNvSpPr/>
          <p:nvPr/>
        </p:nvSpPr>
        <p:spPr>
          <a:xfrm>
            <a:off x="883404" y="1945037"/>
            <a:ext cx="1048878" cy="664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箭头: 圆角右 30">
            <a:extLst>
              <a:ext uri="{FF2B5EF4-FFF2-40B4-BE49-F238E27FC236}">
                <a16:creationId xmlns:a16="http://schemas.microsoft.com/office/drawing/2014/main" xmlns="" id="{E41FF9FC-F45C-4B1F-BF2D-E0C64DCA6A34}"/>
              </a:ext>
            </a:extLst>
          </p:cNvPr>
          <p:cNvSpPr/>
          <p:nvPr/>
        </p:nvSpPr>
        <p:spPr>
          <a:xfrm flipV="1">
            <a:off x="883404" y="3540413"/>
            <a:ext cx="1048878" cy="664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xmlns="" id="{11F21E36-DE34-485B-8C9C-9AA67A2E3931}"/>
              </a:ext>
            </a:extLst>
          </p:cNvPr>
          <p:cNvSpPr/>
          <p:nvPr/>
        </p:nvSpPr>
        <p:spPr>
          <a:xfrm>
            <a:off x="3927424" y="1954385"/>
            <a:ext cx="94679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xmlns="" id="{35CF5617-9BB7-4B4B-9A89-8DBBFE693C8B}"/>
              </a:ext>
            </a:extLst>
          </p:cNvPr>
          <p:cNvSpPr/>
          <p:nvPr/>
        </p:nvSpPr>
        <p:spPr>
          <a:xfrm>
            <a:off x="3917367" y="3840575"/>
            <a:ext cx="94679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6446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16D0165-4372-4794-B169-5F327E7EAE6A}"/>
              </a:ext>
            </a:extLst>
          </p:cNvPr>
          <p:cNvSpPr txBox="1"/>
          <p:nvPr/>
        </p:nvSpPr>
        <p:spPr>
          <a:xfrm>
            <a:off x="2971496" y="1752782"/>
            <a:ext cx="15087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E9EAD8A-73BD-44ED-A0BF-824D26EEE82B}"/>
              </a:ext>
            </a:extLst>
          </p:cNvPr>
          <p:cNvSpPr txBox="1"/>
          <p:nvPr/>
        </p:nvSpPr>
        <p:spPr>
          <a:xfrm>
            <a:off x="4480242" y="2122161"/>
            <a:ext cx="331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Database building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16A0AAE-083B-4BC7-8E98-B8495E068ADC}"/>
              </a:ext>
            </a:extLst>
          </p:cNvPr>
          <p:cNvSpPr/>
          <p:nvPr/>
        </p:nvSpPr>
        <p:spPr>
          <a:xfrm>
            <a:off x="0" y="1891750"/>
            <a:ext cx="2095018" cy="12153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0101896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89500" y="1058473"/>
          <a:ext cx="788670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77108" y="576775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exactly is a record in the original data describing? 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CA82F3EB-AED3-4984-AEBF-0238DF1BA259}"/>
              </a:ext>
            </a:extLst>
          </p:cNvPr>
          <p:cNvSpPr/>
          <p:nvPr/>
        </p:nvSpPr>
        <p:spPr>
          <a:xfrm>
            <a:off x="244223" y="144899"/>
            <a:ext cx="2843635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5">
            <a:extLst>
              <a:ext uri="{FF2B5EF4-FFF2-40B4-BE49-F238E27FC236}">
                <a16:creationId xmlns:a16="http://schemas.microsoft.com/office/drawing/2014/main" xmlns="" id="{3E479DD2-4B0F-4A05-B8C1-02D8C9D0C21A}"/>
              </a:ext>
            </a:extLst>
          </p:cNvPr>
          <p:cNvSpPr/>
          <p:nvPr/>
        </p:nvSpPr>
        <p:spPr>
          <a:xfrm>
            <a:off x="1584704" y="2188163"/>
            <a:ext cx="2543387" cy="572043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五边形 6">
            <a:extLst>
              <a:ext uri="{FF2B5EF4-FFF2-40B4-BE49-F238E27FC236}">
                <a16:creationId xmlns:a16="http://schemas.microsoft.com/office/drawing/2014/main" xmlns="" id="{5678CF1E-BEC8-4DDB-A4C6-CAEBB2DC8E98}"/>
              </a:ext>
            </a:extLst>
          </p:cNvPr>
          <p:cNvSpPr/>
          <p:nvPr/>
        </p:nvSpPr>
        <p:spPr>
          <a:xfrm rot="16200000">
            <a:off x="3513991" y="1553720"/>
            <a:ext cx="696840" cy="572046"/>
          </a:xfrm>
          <a:prstGeom prst="homePlate">
            <a:avLst>
              <a:gd name="adj" fmla="val 3153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任意多边形 7">
            <a:extLst>
              <a:ext uri="{FF2B5EF4-FFF2-40B4-BE49-F238E27FC236}">
                <a16:creationId xmlns:a16="http://schemas.microsoft.com/office/drawing/2014/main" xmlns="" id="{C251DE20-4E07-426F-8EA0-5F4B4BD91154}"/>
              </a:ext>
            </a:extLst>
          </p:cNvPr>
          <p:cNvSpPr/>
          <p:nvPr/>
        </p:nvSpPr>
        <p:spPr>
          <a:xfrm rot="10800000">
            <a:off x="4656067" y="3063101"/>
            <a:ext cx="2543387" cy="572043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五边形 8">
            <a:extLst>
              <a:ext uri="{FF2B5EF4-FFF2-40B4-BE49-F238E27FC236}">
                <a16:creationId xmlns:a16="http://schemas.microsoft.com/office/drawing/2014/main" xmlns="" id="{0473F852-0731-4C02-A63E-82A31682EF34}"/>
              </a:ext>
            </a:extLst>
          </p:cNvPr>
          <p:cNvSpPr/>
          <p:nvPr/>
        </p:nvSpPr>
        <p:spPr>
          <a:xfrm rot="5400000">
            <a:off x="4612501" y="3699968"/>
            <a:ext cx="696836" cy="572043"/>
          </a:xfrm>
          <a:prstGeom prst="homePlate">
            <a:avLst>
              <a:gd name="adj" fmla="val 3153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9">
            <a:extLst>
              <a:ext uri="{FF2B5EF4-FFF2-40B4-BE49-F238E27FC236}">
                <a16:creationId xmlns:a16="http://schemas.microsoft.com/office/drawing/2014/main" xmlns="" id="{71F24742-BD06-4AAF-A0F5-87CAD66A9094}"/>
              </a:ext>
            </a:extLst>
          </p:cNvPr>
          <p:cNvSpPr/>
          <p:nvPr/>
        </p:nvSpPr>
        <p:spPr>
          <a:xfrm rot="10800000" flipV="1">
            <a:off x="4663099" y="2216767"/>
            <a:ext cx="2543387" cy="572043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五边形 10">
            <a:extLst>
              <a:ext uri="{FF2B5EF4-FFF2-40B4-BE49-F238E27FC236}">
                <a16:creationId xmlns:a16="http://schemas.microsoft.com/office/drawing/2014/main" xmlns="" id="{D07276A8-648A-4D6F-86ED-F15C4B44630E}"/>
              </a:ext>
            </a:extLst>
          </p:cNvPr>
          <p:cNvSpPr/>
          <p:nvPr/>
        </p:nvSpPr>
        <p:spPr>
          <a:xfrm rot="16200000" flipV="1">
            <a:off x="4600703" y="1582076"/>
            <a:ext cx="696836" cy="572043"/>
          </a:xfrm>
          <a:prstGeom prst="homePlate">
            <a:avLst>
              <a:gd name="adj" fmla="val 3153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11">
            <a:extLst>
              <a:ext uri="{FF2B5EF4-FFF2-40B4-BE49-F238E27FC236}">
                <a16:creationId xmlns:a16="http://schemas.microsoft.com/office/drawing/2014/main" xmlns="" id="{4093252B-14AC-4620-861F-A71BBA9C7D16}"/>
              </a:ext>
            </a:extLst>
          </p:cNvPr>
          <p:cNvSpPr/>
          <p:nvPr/>
        </p:nvSpPr>
        <p:spPr>
          <a:xfrm flipV="1">
            <a:off x="1584703" y="3034499"/>
            <a:ext cx="2543387" cy="572043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34A2BF7-AAD2-488D-828E-73B771C3BC6E}"/>
              </a:ext>
            </a:extLst>
          </p:cNvPr>
          <p:cNvSpPr/>
          <p:nvPr/>
        </p:nvSpPr>
        <p:spPr>
          <a:xfrm>
            <a:off x="3039425" y="3745431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xmlns="" id="{48479179-4308-4AEE-A02C-D59F1CEC915A}"/>
              </a:ext>
            </a:extLst>
          </p:cNvPr>
          <p:cNvSpPr/>
          <p:nvPr/>
        </p:nvSpPr>
        <p:spPr>
          <a:xfrm rot="5400000">
            <a:off x="3507866" y="3668939"/>
            <a:ext cx="696836" cy="572043"/>
          </a:xfrm>
          <a:prstGeom prst="homePlate">
            <a:avLst>
              <a:gd name="adj" fmla="val 3153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6453E13-8AD9-47F4-A362-7284BD43F600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5F50A3E-7BDE-4306-A2CC-48BDADFF7418}"/>
              </a:ext>
            </a:extLst>
          </p:cNvPr>
          <p:cNvSpPr txBox="1"/>
          <p:nvPr/>
        </p:nvSpPr>
        <p:spPr>
          <a:xfrm>
            <a:off x="733118" y="12379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Design concept: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xmlns="" id="{661F2B1D-DDD4-4E72-A847-F84F795ACB59}"/>
              </a:ext>
            </a:extLst>
          </p:cNvPr>
          <p:cNvSpPr txBox="1"/>
          <p:nvPr/>
        </p:nvSpPr>
        <p:spPr>
          <a:xfrm>
            <a:off x="899365" y="3579620"/>
            <a:ext cx="2389187" cy="484738"/>
          </a:xfrm>
          <a:prstGeom prst="rect">
            <a:avLst/>
          </a:prstGeom>
          <a:noFill/>
        </p:spPr>
        <p:txBody>
          <a:bodyPr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BRIDGE_INSPECT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9A9E0582-9DCD-4765-8A1C-925E1DAC0E47}"/>
              </a:ext>
            </a:extLst>
          </p:cNvPr>
          <p:cNvSpPr txBox="1"/>
          <p:nvPr/>
        </p:nvSpPr>
        <p:spPr>
          <a:xfrm>
            <a:off x="847833" y="3999894"/>
            <a:ext cx="2922309" cy="7094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等线" pitchFamily="2" charset="-122"/>
                <a:ea typeface="等线" pitchFamily="2" charset="-122"/>
              </a:rPr>
              <a:t>How Bridges were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等线" pitchFamily="2" charset="-122"/>
                <a:ea typeface="等线" pitchFamily="2" charset="-122"/>
              </a:rPr>
              <a:t>maintained and improved</a:t>
            </a:r>
            <a:endParaRPr lang="zh-CN" altLang="en-US" sz="1600" dirty="0"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xmlns="" id="{F40CD298-2450-4B00-B156-5E7900A26F2F}"/>
              </a:ext>
            </a:extLst>
          </p:cNvPr>
          <p:cNvSpPr txBox="1"/>
          <p:nvPr/>
        </p:nvSpPr>
        <p:spPr>
          <a:xfrm>
            <a:off x="5464434" y="3651327"/>
            <a:ext cx="2389187" cy="435815"/>
          </a:xfrm>
          <a:prstGeom prst="rect">
            <a:avLst/>
          </a:prstGeom>
          <a:noFill/>
        </p:spPr>
        <p:txBody>
          <a:bodyPr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TRAFFIC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xmlns="" id="{30FD6255-7A97-446F-85B5-FB00C28396B2}"/>
              </a:ext>
            </a:extLst>
          </p:cNvPr>
          <p:cNvSpPr txBox="1"/>
          <p:nvPr/>
        </p:nvSpPr>
        <p:spPr>
          <a:xfrm>
            <a:off x="5457402" y="4084299"/>
            <a:ext cx="2483810" cy="7094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等线" pitchFamily="2" charset="-122"/>
                <a:ea typeface="等线" pitchFamily="2" charset="-122"/>
              </a:rPr>
              <a:t>The traffic condition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等线" pitchFamily="2" charset="-122"/>
                <a:ea typeface="等线" pitchFamily="2" charset="-122"/>
              </a:rPr>
              <a:t>of the Roads</a:t>
            </a:r>
            <a:endParaRPr lang="zh-CN" altLang="en-US" sz="1600" dirty="0"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xmlns="" id="{49D0B79C-1CCC-4401-B96E-168BFC44E3C5}"/>
              </a:ext>
            </a:extLst>
          </p:cNvPr>
          <p:cNvSpPr txBox="1"/>
          <p:nvPr/>
        </p:nvSpPr>
        <p:spPr>
          <a:xfrm>
            <a:off x="942964" y="668154"/>
            <a:ext cx="2306674" cy="484738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BRIDGE_INFO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21A91561-812B-40A2-B66B-94D5F12D1EF9}"/>
              </a:ext>
            </a:extLst>
          </p:cNvPr>
          <p:cNvSpPr txBox="1"/>
          <p:nvPr/>
        </p:nvSpPr>
        <p:spPr>
          <a:xfrm>
            <a:off x="949569" y="1139484"/>
            <a:ext cx="2593974" cy="68293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 smtClean="0"/>
              <a:t>The characteristics and basic properties of Bridges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xmlns="" id="{07CA8DDA-CA60-4A07-A94F-B8655FDFD128}"/>
              </a:ext>
            </a:extLst>
          </p:cNvPr>
          <p:cNvSpPr txBox="1"/>
          <p:nvPr/>
        </p:nvSpPr>
        <p:spPr>
          <a:xfrm>
            <a:off x="5365889" y="746470"/>
            <a:ext cx="2955149" cy="484738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INVENTORY_ROUTE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xmlns="" id="{93848C2D-1563-4232-89A1-BE587F33B77B}"/>
              </a:ext>
            </a:extLst>
          </p:cNvPr>
          <p:cNvSpPr txBox="1"/>
          <p:nvPr/>
        </p:nvSpPr>
        <p:spPr>
          <a:xfrm>
            <a:off x="5386993" y="1137237"/>
            <a:ext cx="2512016" cy="7094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 smtClean="0"/>
              <a:t>The characteristics and basic properties of Roads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58C7F2B-1BFD-4712-8C9C-CA9C5EF00B7E}"/>
              </a:ext>
            </a:extLst>
          </p:cNvPr>
          <p:cNvCxnSpPr>
            <a:stCxn id="7" idx="3"/>
          </p:cNvCxnSpPr>
          <p:nvPr/>
        </p:nvCxnSpPr>
        <p:spPr>
          <a:xfrm>
            <a:off x="4949121" y="1519680"/>
            <a:ext cx="18831" cy="983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9F85ACA0-FB74-4F07-8AD5-AC868A24FD5E}"/>
              </a:ext>
            </a:extLst>
          </p:cNvPr>
          <p:cNvCxnSpPr>
            <a:endCxn id="6" idx="2"/>
          </p:cNvCxnSpPr>
          <p:nvPr/>
        </p:nvCxnSpPr>
        <p:spPr>
          <a:xfrm>
            <a:off x="5000508" y="2502788"/>
            <a:ext cx="2205978" cy="1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CBE5B17D-AAFD-464B-B566-8988E4EA722A}"/>
              </a:ext>
            </a:extLst>
          </p:cNvPr>
          <p:cNvCxnSpPr/>
          <p:nvPr/>
        </p:nvCxnSpPr>
        <p:spPr>
          <a:xfrm>
            <a:off x="3862411" y="1565392"/>
            <a:ext cx="18831" cy="983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857128EA-677C-41FA-B3DD-349F4311B5CC}"/>
              </a:ext>
            </a:extLst>
          </p:cNvPr>
          <p:cNvCxnSpPr/>
          <p:nvPr/>
        </p:nvCxnSpPr>
        <p:spPr>
          <a:xfrm>
            <a:off x="1622048" y="2460983"/>
            <a:ext cx="2205978" cy="1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315E5948-571E-4565-B941-D4FC45B4B45F}"/>
              </a:ext>
            </a:extLst>
          </p:cNvPr>
          <p:cNvCxnSpPr/>
          <p:nvPr/>
        </p:nvCxnSpPr>
        <p:spPr>
          <a:xfrm>
            <a:off x="1570487" y="3288234"/>
            <a:ext cx="2205978" cy="1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6DED2036-A19C-40BC-8663-161639878974}"/>
              </a:ext>
            </a:extLst>
          </p:cNvPr>
          <p:cNvCxnSpPr/>
          <p:nvPr/>
        </p:nvCxnSpPr>
        <p:spPr>
          <a:xfrm>
            <a:off x="3837453" y="3252775"/>
            <a:ext cx="18831" cy="983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C03A1E82-2C6F-4BB4-93E5-68AFC8538A09}"/>
              </a:ext>
            </a:extLst>
          </p:cNvPr>
          <p:cNvCxnSpPr/>
          <p:nvPr/>
        </p:nvCxnSpPr>
        <p:spPr>
          <a:xfrm>
            <a:off x="4980674" y="3342521"/>
            <a:ext cx="2205978" cy="1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C48C091F-8A23-463A-B3D4-C98E971C77EB}"/>
              </a:ext>
            </a:extLst>
          </p:cNvPr>
          <p:cNvCxnSpPr/>
          <p:nvPr/>
        </p:nvCxnSpPr>
        <p:spPr>
          <a:xfrm>
            <a:off x="4958456" y="3355722"/>
            <a:ext cx="18831" cy="983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30061" y="211016"/>
            <a:ext cx="573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What kind of event does an original record describe?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575556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4E91F49-C966-4C36-992A-03D10D2D43A7}"/>
              </a:ext>
            </a:extLst>
          </p:cNvPr>
          <p:cNvSpPr/>
          <p:nvPr/>
        </p:nvSpPr>
        <p:spPr>
          <a:xfrm>
            <a:off x="244222" y="144899"/>
            <a:ext cx="2414571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8EDC89-5DB4-4F76-B578-49720B7162BE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81BAC60-FBAE-4757-ADCF-8CB2391D1681}"/>
              </a:ext>
            </a:extLst>
          </p:cNvPr>
          <p:cNvSpPr txBox="1"/>
          <p:nvPr/>
        </p:nvSpPr>
        <p:spPr>
          <a:xfrm>
            <a:off x="859727" y="144899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BRIDGE_INFO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xmlns="" id="{870388D1-A47C-4E6C-90ED-6E701E48EA7B}"/>
              </a:ext>
            </a:extLst>
          </p:cNvPr>
          <p:cNvSpPr txBox="1"/>
          <p:nvPr/>
        </p:nvSpPr>
        <p:spPr>
          <a:xfrm>
            <a:off x="2935095" y="87809"/>
            <a:ext cx="6441022" cy="8309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600" dirty="0" smtClean="0"/>
              <a:t>The properties of the Bridge itself are recorded in this table.</a:t>
            </a:r>
          </a:p>
          <a:p>
            <a:r>
              <a:rPr lang="en-US" altLang="zh-CN" sz="1600" dirty="0" smtClean="0"/>
              <a:t>These properties describe the basic characteristics of the bridge </a:t>
            </a:r>
          </a:p>
          <a:p>
            <a:r>
              <a:rPr lang="en-US" altLang="zh-CN" sz="1600" dirty="0" smtClean="0"/>
              <a:t>and do not change as records are updated. </a:t>
            </a:r>
            <a:endParaRPr lang="zh-CN" altLang="zh-CN" sz="1600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708819C-230A-446C-AA56-9B26F152B05E}"/>
              </a:ext>
            </a:extLst>
          </p:cNvPr>
          <p:cNvSpPr txBox="1"/>
          <p:nvPr/>
        </p:nvSpPr>
        <p:spPr>
          <a:xfrm>
            <a:off x="3162381" y="1011358"/>
            <a:ext cx="3963618" cy="59060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Composite Primary Key: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STATE_CODE_001 + STRUCTURE_NUMBER_008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xmlns="" id="{8C6A14BA-B6CC-40B5-9652-A2D1327B2927}"/>
              </a:ext>
            </a:extLst>
          </p:cNvPr>
          <p:cNvSpPr txBox="1"/>
          <p:nvPr/>
        </p:nvSpPr>
        <p:spPr>
          <a:xfrm>
            <a:off x="3190519" y="1690516"/>
            <a:ext cx="4729592" cy="629393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dirty="0" smtClean="0">
                <a:latin typeface="等线" pitchFamily="2" charset="-122"/>
                <a:ea typeface="等线" pitchFamily="2" charset="-122"/>
              </a:rPr>
              <a:t>“The structure number must be unique for each bridge within the State.”	         —Guidebook item 8</a:t>
            </a:r>
            <a:endParaRPr lang="zh-CN" altLang="en-US" sz="1400" dirty="0"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xmlns="" id="{751974AF-C0BA-4F41-AAA0-99C508019FFC}"/>
              </a:ext>
            </a:extLst>
          </p:cNvPr>
          <p:cNvSpPr txBox="1"/>
          <p:nvPr/>
        </p:nvSpPr>
        <p:spPr>
          <a:xfrm>
            <a:off x="3169415" y="3250015"/>
            <a:ext cx="4560782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Other Attributes: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i.e. : SRUCTURE_KIND_043A &amp; STRUCTURE_TYPE_043B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xmlns="" id="{E76CEC19-43D6-4268-9A95-F47A3962BD14}"/>
              </a:ext>
            </a:extLst>
          </p:cNvPr>
          <p:cNvSpPr txBox="1"/>
          <p:nvPr/>
        </p:nvSpPr>
        <p:spPr>
          <a:xfrm>
            <a:off x="3077976" y="4034679"/>
            <a:ext cx="5981618" cy="7894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dirty="0" smtClean="0"/>
              <a:t>These attributes are basic characteristics of the bridge and almost never change as maintenance records are updated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948" y="699422"/>
            <a:ext cx="2629485" cy="423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51772" y="2454811"/>
            <a:ext cx="592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combination of the two can uniquely identify a bridge</a:t>
            </a:r>
          </a:p>
          <a:p>
            <a:r>
              <a:rPr lang="en-US" altLang="zh-CN" dirty="0" smtClean="0"/>
              <a:t>instance without duplication.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5289852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4E91F49-C966-4C36-992A-03D10D2D43A7}"/>
              </a:ext>
            </a:extLst>
          </p:cNvPr>
          <p:cNvSpPr/>
          <p:nvPr/>
        </p:nvSpPr>
        <p:spPr>
          <a:xfrm>
            <a:off x="244222" y="144899"/>
            <a:ext cx="3209395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8EDC89-5DB4-4F76-B578-49720B7162BE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81BAC60-FBAE-4757-ADCF-8CB2391D1681}"/>
              </a:ext>
            </a:extLst>
          </p:cNvPr>
          <p:cNvSpPr txBox="1"/>
          <p:nvPr/>
        </p:nvSpPr>
        <p:spPr>
          <a:xfrm>
            <a:off x="859727" y="144899"/>
            <a:ext cx="2618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INVENTORY_ROUTE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xmlns="" id="{870388D1-A47C-4E6C-90ED-6E701E48EA7B}"/>
              </a:ext>
            </a:extLst>
          </p:cNvPr>
          <p:cNvSpPr txBox="1"/>
          <p:nvPr/>
        </p:nvSpPr>
        <p:spPr>
          <a:xfrm>
            <a:off x="3517522" y="122978"/>
            <a:ext cx="5886731" cy="8309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600" dirty="0" smtClean="0"/>
              <a:t>The properties of the Road itself are recorded in this table.</a:t>
            </a:r>
          </a:p>
          <a:p>
            <a:r>
              <a:rPr lang="en-US" altLang="zh-CN" sz="1600" dirty="0" smtClean="0"/>
              <a:t>These properties describe the basic characteristics of the bridge </a:t>
            </a:r>
          </a:p>
          <a:p>
            <a:r>
              <a:rPr lang="en-US" altLang="zh-CN" sz="1600" dirty="0" smtClean="0"/>
              <a:t>and do not change as records are updated. </a:t>
            </a:r>
            <a:endParaRPr lang="zh-CN" altLang="zh-CN" sz="1600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708819C-230A-446C-AA56-9B26F152B05E}"/>
              </a:ext>
            </a:extLst>
          </p:cNvPr>
          <p:cNvSpPr txBox="1"/>
          <p:nvPr/>
        </p:nvSpPr>
        <p:spPr>
          <a:xfrm>
            <a:off x="3148312" y="1173136"/>
            <a:ext cx="5552555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Composite Primary Key: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STATE_CODE_001+STRUCTURE_NUMBER_008+ROUTE_NUMBER_005D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28" y="1092859"/>
            <a:ext cx="2644775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xmlns="" id="{751974AF-C0BA-4F41-AAA0-99C508019FFC}"/>
              </a:ext>
            </a:extLst>
          </p:cNvPr>
          <p:cNvSpPr txBox="1"/>
          <p:nvPr/>
        </p:nvSpPr>
        <p:spPr>
          <a:xfrm>
            <a:off x="3141280" y="3890095"/>
            <a:ext cx="4560782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Other Attributes: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i.e. : DIRECTION_005E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0051" y="2482948"/>
            <a:ext cx="5993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1:M relationship between BRIDGE_INFO &amp; INVENTORY_ROUTE: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A bridge can be associated with multiple roads, </a:t>
            </a:r>
          </a:p>
          <a:p>
            <a:r>
              <a:rPr lang="en-US" altLang="zh-CN" sz="1600" dirty="0" smtClean="0"/>
              <a:t>such as the road above the bridge and the road below the bridge.</a:t>
            </a:r>
          </a:p>
          <a:p>
            <a:r>
              <a:rPr lang="en-US" altLang="zh-CN" sz="1600" dirty="0" smtClean="0"/>
              <a:t>However, each road can only correspond to one bridge.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179298" y="1772529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combination of the three uniquely identified</a:t>
            </a:r>
          </a:p>
          <a:p>
            <a:r>
              <a:rPr lang="en-US" altLang="zh-CN" dirty="0" smtClean="0"/>
              <a:t>a road instance without duplication.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24415" y="4449366"/>
            <a:ext cx="56813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These attributes are basic characteristics of the bridge </a:t>
            </a:r>
          </a:p>
          <a:p>
            <a:r>
              <a:rPr lang="en-US" altLang="zh-CN" sz="1600" dirty="0" smtClean="0"/>
              <a:t>and almost never change as maintenance records are updated</a:t>
            </a:r>
            <a:endParaRPr lang="zh-CN" altLang="en-US" sz="16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5289852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4E91F49-C966-4C36-992A-03D10D2D43A7}"/>
              </a:ext>
            </a:extLst>
          </p:cNvPr>
          <p:cNvSpPr/>
          <p:nvPr/>
        </p:nvSpPr>
        <p:spPr>
          <a:xfrm>
            <a:off x="244222" y="144899"/>
            <a:ext cx="3209395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8EDC89-5DB4-4F76-B578-49720B7162BE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81BAC60-FBAE-4757-ADCF-8CB2391D1681}"/>
              </a:ext>
            </a:extLst>
          </p:cNvPr>
          <p:cNvSpPr txBox="1"/>
          <p:nvPr/>
        </p:nvSpPr>
        <p:spPr>
          <a:xfrm>
            <a:off x="859727" y="144899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BRIDGE_INSPECT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xmlns="" id="{870388D1-A47C-4E6C-90ED-6E701E48EA7B}"/>
              </a:ext>
            </a:extLst>
          </p:cNvPr>
          <p:cNvSpPr txBox="1"/>
          <p:nvPr/>
        </p:nvSpPr>
        <p:spPr>
          <a:xfrm>
            <a:off x="3383879" y="291790"/>
            <a:ext cx="5886731" cy="5847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600" dirty="0" smtClean="0"/>
              <a:t>This table records the previous improvements to the bridge and the assessment of the level of maintenance.</a:t>
            </a:r>
            <a:endParaRPr lang="zh-CN" altLang="zh-CN" sz="1600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708819C-230A-446C-AA56-9B26F152B05E}"/>
              </a:ext>
            </a:extLst>
          </p:cNvPr>
          <p:cNvSpPr txBox="1"/>
          <p:nvPr/>
        </p:nvSpPr>
        <p:spPr>
          <a:xfrm>
            <a:off x="3148312" y="1173136"/>
            <a:ext cx="5552555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Composite Primary Key: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STATE_CODE_001+STRUCTURE_NUMBER_008+YEAR_OF_IMP_097  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xmlns="" id="{751974AF-C0BA-4F41-AAA0-99C508019FFC}"/>
              </a:ext>
            </a:extLst>
          </p:cNvPr>
          <p:cNvSpPr txBox="1"/>
          <p:nvPr/>
        </p:nvSpPr>
        <p:spPr>
          <a:xfrm>
            <a:off x="3141280" y="3636877"/>
            <a:ext cx="4560782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Other Attributes: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i.e. : DECK_COND_058, DECK_GEOMETRY_EVAL_068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84328" y="2497015"/>
            <a:ext cx="6059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1:M relationship between BRIDGE_INFO &amp; BRIDGE_INSPECT: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A bridge can have multiple maintenance records though out years,</a:t>
            </a:r>
          </a:p>
          <a:p>
            <a:r>
              <a:rPr lang="en-US" altLang="zh-CN" sz="1600" dirty="0" smtClean="0"/>
              <a:t>However, each record can only correspond to one bridge instance.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130061" y="1779563"/>
            <a:ext cx="5825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The combination of the three uniquely identified</a:t>
            </a:r>
          </a:p>
          <a:p>
            <a:r>
              <a:rPr lang="en-US" altLang="zh-CN" sz="1600" dirty="0" smtClean="0"/>
              <a:t>a record of the improvement or damage assessment of a bridge.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10348" y="4252418"/>
            <a:ext cx="5480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These attributes describe the assessment level of damage of</a:t>
            </a:r>
          </a:p>
          <a:p>
            <a:r>
              <a:rPr lang="en-US" altLang="zh-CN" sz="1600" dirty="0" smtClean="0"/>
              <a:t>the bridge. </a:t>
            </a:r>
            <a:endParaRPr lang="zh-CN" altLang="en-US" sz="1600" dirty="0" smtClean="0"/>
          </a:p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87" y="1060865"/>
            <a:ext cx="2341588" cy="338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5289852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4E91F49-C966-4C36-992A-03D10D2D43A7}"/>
              </a:ext>
            </a:extLst>
          </p:cNvPr>
          <p:cNvSpPr/>
          <p:nvPr/>
        </p:nvSpPr>
        <p:spPr>
          <a:xfrm>
            <a:off x="244223" y="144899"/>
            <a:ext cx="1971440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8EDC89-5DB4-4F76-B578-49720B7162BE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81BAC60-FBAE-4757-ADCF-8CB2391D1681}"/>
              </a:ext>
            </a:extLst>
          </p:cNvPr>
          <p:cNvSpPr txBox="1"/>
          <p:nvPr/>
        </p:nvSpPr>
        <p:spPr>
          <a:xfrm>
            <a:off x="859727" y="14489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TRAFFIC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xmlns="" id="{870388D1-A47C-4E6C-90ED-6E701E48EA7B}"/>
              </a:ext>
            </a:extLst>
          </p:cNvPr>
          <p:cNvSpPr txBox="1"/>
          <p:nvPr/>
        </p:nvSpPr>
        <p:spPr>
          <a:xfrm>
            <a:off x="3257269" y="319926"/>
            <a:ext cx="5886731" cy="3385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600" dirty="0" smtClean="0"/>
              <a:t>This table records the traffic on each road</a:t>
            </a:r>
            <a:endParaRPr lang="zh-CN" altLang="zh-CN" sz="1600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708819C-230A-446C-AA56-9B26F152B05E}"/>
              </a:ext>
            </a:extLst>
          </p:cNvPr>
          <p:cNvSpPr txBox="1"/>
          <p:nvPr/>
        </p:nvSpPr>
        <p:spPr>
          <a:xfrm>
            <a:off x="3148312" y="1173136"/>
            <a:ext cx="5552555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Composite Primary Key: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9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STATE_CODE_001+STRUCTURE_NUMBER_008+ROUTE_NUMBER_005D+YEAR_ADT_030 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 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xmlns="" id="{751974AF-C0BA-4F41-AAA0-99C508019FFC}"/>
              </a:ext>
            </a:extLst>
          </p:cNvPr>
          <p:cNvSpPr txBox="1"/>
          <p:nvPr/>
        </p:nvSpPr>
        <p:spPr>
          <a:xfrm>
            <a:off x="3141280" y="3636877"/>
            <a:ext cx="4560782" cy="623237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Other Attributes: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i.e. : ADT_029 &amp;PERCENT_ADT_TRUCK_109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84328" y="2497015"/>
            <a:ext cx="60420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1:M relationship between INVENTORY_ROUTE &amp; TRAFFIC: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Each road can have a different record of traffic from year to year</a:t>
            </a:r>
          </a:p>
          <a:p>
            <a:r>
              <a:rPr lang="en-US" altLang="zh-CN" sz="1600" dirty="0" smtClean="0"/>
              <a:t>However, each record can only correspond to one road instance.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151162" y="1871003"/>
            <a:ext cx="5469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The combination of the four uniquely identified</a:t>
            </a:r>
          </a:p>
          <a:p>
            <a:r>
              <a:rPr lang="en-US" altLang="zh-CN" sz="1600" dirty="0" smtClean="0"/>
              <a:t>a record of the traffic condition of a road in a particular year.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979719" y="4310474"/>
            <a:ext cx="563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These attributes describe These attributes describe the average daily traffic flow of </a:t>
            </a:r>
          </a:p>
          <a:p>
            <a:r>
              <a:rPr lang="en-US" altLang="zh-CN" sz="1200" dirty="0" smtClean="0"/>
              <a:t>each road in a given year and the proportion of the average number of trucks </a:t>
            </a:r>
          </a:p>
          <a:p>
            <a:r>
              <a:rPr lang="en-US" altLang="zh-CN" sz="1200" dirty="0" smtClean="0"/>
              <a:t>in the average daily traffic flow.</a:t>
            </a:r>
            <a:endParaRPr lang="zh-CN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2012"/>
          <a:stretch>
            <a:fillRect/>
          </a:stretch>
        </p:blipFill>
        <p:spPr bwMode="auto">
          <a:xfrm>
            <a:off x="205080" y="1167618"/>
            <a:ext cx="2598737" cy="244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5289852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4E91F49-C966-4C36-992A-03D10D2D43A7}"/>
              </a:ext>
            </a:extLst>
          </p:cNvPr>
          <p:cNvSpPr/>
          <p:nvPr/>
        </p:nvSpPr>
        <p:spPr>
          <a:xfrm>
            <a:off x="244222" y="144899"/>
            <a:ext cx="2709993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8EDC89-5DB4-4F76-B578-49720B7162BE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81BAC60-FBAE-4757-ADCF-8CB2391D1681}"/>
              </a:ext>
            </a:extLst>
          </p:cNvPr>
          <p:cNvSpPr txBox="1"/>
          <p:nvPr/>
        </p:nvSpPr>
        <p:spPr>
          <a:xfrm>
            <a:off x="859727" y="144899"/>
            <a:ext cx="1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Discriminator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xmlns="" id="{870388D1-A47C-4E6C-90ED-6E701E48EA7B}"/>
              </a:ext>
            </a:extLst>
          </p:cNvPr>
          <p:cNvSpPr txBox="1"/>
          <p:nvPr/>
        </p:nvSpPr>
        <p:spPr>
          <a:xfrm>
            <a:off x="3102524" y="221452"/>
            <a:ext cx="5886731" cy="52321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600" dirty="0" smtClean="0"/>
              <a:t>This discriminator distinguishes three different types of Bridges:</a:t>
            </a:r>
          </a:p>
          <a:p>
            <a:r>
              <a:rPr lang="en-US" altLang="zh-CN" sz="1200" dirty="0" smtClean="0"/>
              <a:t>Bridges built on highways, Bridges built on railways and Bridges built on water</a:t>
            </a:r>
            <a:endParaRPr lang="zh-CN" altLang="zh-CN" sz="1200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708819C-230A-446C-AA56-9B26F152B05E}"/>
              </a:ext>
            </a:extLst>
          </p:cNvPr>
          <p:cNvSpPr txBox="1"/>
          <p:nvPr/>
        </p:nvSpPr>
        <p:spPr>
          <a:xfrm>
            <a:off x="369942" y="659665"/>
            <a:ext cx="5552555" cy="117723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Composite Primary Key: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STATE_CODE_001+STRUCTURE_NUMBER_008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Type discriminator: VERT_CLR_UND_REF_054A (“H”,”R”, ”N”)</a:t>
            </a:r>
          </a:p>
          <a:p>
            <a:pPr>
              <a:lnSpc>
                <a:spcPct val="150000"/>
              </a:lnSpc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xmlns="" id="{751974AF-C0BA-4F41-AAA0-99C508019FFC}"/>
              </a:ext>
            </a:extLst>
          </p:cNvPr>
          <p:cNvSpPr txBox="1"/>
          <p:nvPr/>
        </p:nvSpPr>
        <p:spPr>
          <a:xfrm>
            <a:off x="475452" y="2708410"/>
            <a:ext cx="4560782" cy="900236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Other Attributes: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i.e. :VERT_CLR_UND_054B for “H” &amp; “R”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      NAV_VERT_CLR_MT_039  for “N”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330" y="1624818"/>
            <a:ext cx="8420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1:1 relationship between BRIDGE_INFO &amp; BRIDGE_INFO_H (R/N):</a:t>
            </a:r>
          </a:p>
          <a:p>
            <a:endParaRPr lang="en-US" altLang="zh-CN" sz="1600" dirty="0" smtClean="0"/>
          </a:p>
          <a:p>
            <a:r>
              <a:rPr lang="en-US" altLang="zh-CN" sz="1400" dirty="0" smtClean="0"/>
              <a:t>Each subclass inherits attributes from its parent class and corresponds to its own record in the parent class.</a:t>
            </a:r>
          </a:p>
          <a:p>
            <a:r>
              <a:rPr lang="en-US" altLang="zh-CN" sz="1400" dirty="0" smtClean="0"/>
              <a:t>The corresponding record in each parent class corresponds to only one record in each child class.</a:t>
            </a:r>
            <a:endParaRPr lang="zh-CN" alt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9127" y="3369212"/>
            <a:ext cx="5332582" cy="145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5289852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8193239-96D3-4658-B19A-2A7C91F7F4E6}"/>
              </a:ext>
            </a:extLst>
          </p:cNvPr>
          <p:cNvSpPr txBox="1"/>
          <p:nvPr/>
        </p:nvSpPr>
        <p:spPr>
          <a:xfrm>
            <a:off x="0" y="2148185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096D83E4-0295-46BC-961C-8418FE9921B9}"/>
              </a:ext>
            </a:extLst>
          </p:cNvPr>
          <p:cNvSpPr txBox="1"/>
          <p:nvPr/>
        </p:nvSpPr>
        <p:spPr>
          <a:xfrm>
            <a:off x="2629090" y="857029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1D231EE-E1A9-4D27-8F51-D10C1B723974}"/>
              </a:ext>
            </a:extLst>
          </p:cNvPr>
          <p:cNvSpPr txBox="1"/>
          <p:nvPr/>
        </p:nvSpPr>
        <p:spPr>
          <a:xfrm>
            <a:off x="3284639" y="795474"/>
            <a:ext cx="554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AE367ABF-8D98-4A33-BDEA-69704CF89DCE}"/>
              </a:ext>
            </a:extLst>
          </p:cNvPr>
          <p:cNvSpPr txBox="1"/>
          <p:nvPr/>
        </p:nvSpPr>
        <p:spPr>
          <a:xfrm>
            <a:off x="3162879" y="1857674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D148617-5502-4019-91AF-97AA5195606B}"/>
              </a:ext>
            </a:extLst>
          </p:cNvPr>
          <p:cNvSpPr txBox="1"/>
          <p:nvPr/>
        </p:nvSpPr>
        <p:spPr>
          <a:xfrm>
            <a:off x="3731077" y="2813828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C5369C-92CC-48BC-90D2-330F54A7EEC7}"/>
              </a:ext>
            </a:extLst>
          </p:cNvPr>
          <p:cNvSpPr txBox="1"/>
          <p:nvPr/>
        </p:nvSpPr>
        <p:spPr>
          <a:xfrm>
            <a:off x="4382671" y="37408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F17A9583-79C7-4C3F-B500-669DB123F838}"/>
              </a:ext>
            </a:extLst>
          </p:cNvPr>
          <p:cNvSpPr txBox="1"/>
          <p:nvPr/>
        </p:nvSpPr>
        <p:spPr>
          <a:xfrm>
            <a:off x="4572000" y="2731710"/>
            <a:ext cx="255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8D8505F-A767-4352-9C53-98B3BCF82ADA}"/>
              </a:ext>
            </a:extLst>
          </p:cNvPr>
          <p:cNvSpPr txBox="1"/>
          <p:nvPr/>
        </p:nvSpPr>
        <p:spPr>
          <a:xfrm>
            <a:off x="3943635" y="1804651"/>
            <a:ext cx="295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base building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730D1066-8F1A-4E02-A425-1A7451D565EF}"/>
              </a:ext>
            </a:extLst>
          </p:cNvPr>
          <p:cNvSpPr txBox="1"/>
          <p:nvPr/>
        </p:nvSpPr>
        <p:spPr>
          <a:xfrm>
            <a:off x="5422040" y="3679331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Exhibition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879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835" y="1520775"/>
            <a:ext cx="7808155" cy="93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6523" y="443131"/>
            <a:ext cx="500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Processing of foreign keys and primary keys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53218" y="921434"/>
            <a:ext cx="6450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i.e.: BRIDGE_INSPECT</a:t>
            </a:r>
          </a:p>
          <a:p>
            <a:r>
              <a:rPr lang="en-US" altLang="zh-CN" dirty="0" smtClean="0"/>
              <a:t>      Foreign keys: STATE_CODE_001, STRUCTURE_NUMBER_008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2455" y="2461848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Filter records with duplicate primary key values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590" y="2897944"/>
            <a:ext cx="586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i.e.: BRIDGE: solve the problem at the data insertion state: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26" y="3283048"/>
            <a:ext cx="4579937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523" y="443131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Implement the discriminator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2116" y="92846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i.e.: BRIDGE_INFO_H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147" y="1620105"/>
            <a:ext cx="74834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719" y="3103614"/>
            <a:ext cx="4633913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60252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Database optimization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541" y="2806505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&gt; set session </a:t>
            </a:r>
            <a:r>
              <a:rPr lang="en-US" altLang="zh-CN" dirty="0" err="1" smtClean="0"/>
              <a:t>bulk_insert_buffer_size</a:t>
            </a:r>
            <a:r>
              <a:rPr lang="en-US" altLang="zh-CN" dirty="0" smtClean="0"/>
              <a:t> = 1024 * 1024 * 1;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96" y="1019004"/>
            <a:ext cx="3292475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69743" y="661181"/>
            <a:ext cx="701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Set default storage engine as </a:t>
            </a:r>
            <a:r>
              <a:rPr lang="en-US" altLang="zh-CN" dirty="0" err="1" smtClean="0"/>
              <a:t>InnoDB</a:t>
            </a:r>
            <a:r>
              <a:rPr lang="en-US" altLang="zh-CN" dirty="0" smtClean="0"/>
              <a:t>, using B-Tree to select instance.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953" y="3265146"/>
            <a:ext cx="256857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60252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Database optimization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047" y="858130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Create index for high dimensional attributes </a:t>
            </a:r>
          </a:p>
          <a:p>
            <a:r>
              <a:rPr lang="en-US" altLang="zh-CN" dirty="0" smtClean="0"/>
              <a:t>and attributes used in “group by”, “order by” operations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864" y="1499944"/>
            <a:ext cx="5559129" cy="203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8030" t="12917"/>
          <a:stretch>
            <a:fillRect/>
          </a:stretch>
        </p:blipFill>
        <p:spPr bwMode="auto">
          <a:xfrm>
            <a:off x="1153105" y="4008844"/>
            <a:ext cx="6369181" cy="21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7963" y="3622430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Before using index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5759" y="424844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After using index</a:t>
            </a:r>
            <a:endParaRPr lang="zh-CN" altLang="en-US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4395" y="4604801"/>
            <a:ext cx="6135210" cy="241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1767" y="147711"/>
            <a:ext cx="5163405" cy="48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16D0165-4372-4794-B169-5F327E7EAE6A}"/>
              </a:ext>
            </a:extLst>
          </p:cNvPr>
          <p:cNvSpPr txBox="1"/>
          <p:nvPr/>
        </p:nvSpPr>
        <p:spPr>
          <a:xfrm>
            <a:off x="2912025" y="1660541"/>
            <a:ext cx="15087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E9EAD8A-73BD-44ED-A0BF-824D26EEE82B}"/>
              </a:ext>
            </a:extLst>
          </p:cNvPr>
          <p:cNvSpPr txBox="1"/>
          <p:nvPr/>
        </p:nvSpPr>
        <p:spPr>
          <a:xfrm>
            <a:off x="4480242" y="2037755"/>
            <a:ext cx="254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16A0AAE-083B-4BC7-8E98-B8495E068ADC}"/>
              </a:ext>
            </a:extLst>
          </p:cNvPr>
          <p:cNvSpPr/>
          <p:nvPr/>
        </p:nvSpPr>
        <p:spPr>
          <a:xfrm>
            <a:off x="0" y="1891750"/>
            <a:ext cx="2095018" cy="12153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xmlns="" id="{D9DD72A0-AB9E-48FE-A73D-F82F7ABF9CA6}"/>
              </a:ext>
            </a:extLst>
          </p:cNvPr>
          <p:cNvSpPr txBox="1"/>
          <p:nvPr/>
        </p:nvSpPr>
        <p:spPr>
          <a:xfrm>
            <a:off x="59471" y="2112531"/>
            <a:ext cx="1976076" cy="775503"/>
          </a:xfrm>
          <a:custGeom>
            <a:avLst/>
            <a:gdLst/>
            <a:ahLst/>
            <a:cxnLst/>
            <a:rect l="l" t="t" r="r" b="b"/>
            <a:pathLst>
              <a:path w="1714881" h="672998">
                <a:moveTo>
                  <a:pt x="785622" y="36576"/>
                </a:moveTo>
                <a:cubicBezTo>
                  <a:pt x="699059" y="36576"/>
                  <a:pt x="627736" y="64617"/>
                  <a:pt x="571652" y="120700"/>
                </a:cubicBezTo>
                <a:cubicBezTo>
                  <a:pt x="515569" y="176784"/>
                  <a:pt x="487528" y="248412"/>
                  <a:pt x="487528" y="335584"/>
                </a:cubicBezTo>
                <a:cubicBezTo>
                  <a:pt x="487528" y="422757"/>
                  <a:pt x="515264" y="494080"/>
                  <a:pt x="570738" y="549554"/>
                </a:cubicBezTo>
                <a:cubicBezTo>
                  <a:pt x="626821" y="605637"/>
                  <a:pt x="698449" y="633679"/>
                  <a:pt x="785622" y="633679"/>
                </a:cubicBezTo>
                <a:cubicBezTo>
                  <a:pt x="873404" y="633679"/>
                  <a:pt x="945337" y="606247"/>
                  <a:pt x="1001420" y="551383"/>
                </a:cubicBezTo>
                <a:cubicBezTo>
                  <a:pt x="1056894" y="495909"/>
                  <a:pt x="1084631" y="423976"/>
                  <a:pt x="1084631" y="335584"/>
                </a:cubicBezTo>
                <a:cubicBezTo>
                  <a:pt x="1084631" y="247802"/>
                  <a:pt x="1056894" y="176174"/>
                  <a:pt x="1001420" y="120700"/>
                </a:cubicBezTo>
                <a:cubicBezTo>
                  <a:pt x="945337" y="64617"/>
                  <a:pt x="873404" y="36576"/>
                  <a:pt x="785622" y="36576"/>
                </a:cubicBezTo>
                <a:close/>
                <a:moveTo>
                  <a:pt x="1388440" y="9144"/>
                </a:moveTo>
                <a:lnTo>
                  <a:pt x="1714881" y="9144"/>
                </a:lnTo>
                <a:lnTo>
                  <a:pt x="1714881" y="46634"/>
                </a:lnTo>
                <a:lnTo>
                  <a:pt x="1570406" y="46634"/>
                </a:lnTo>
                <a:lnTo>
                  <a:pt x="1570406" y="662025"/>
                </a:lnTo>
                <a:lnTo>
                  <a:pt x="1532915" y="662025"/>
                </a:lnTo>
                <a:lnTo>
                  <a:pt x="1532915" y="46634"/>
                </a:lnTo>
                <a:lnTo>
                  <a:pt x="1388440" y="46634"/>
                </a:lnTo>
                <a:close/>
                <a:moveTo>
                  <a:pt x="1226287" y="9144"/>
                </a:moveTo>
                <a:lnTo>
                  <a:pt x="1262863" y="9144"/>
                </a:lnTo>
                <a:lnTo>
                  <a:pt x="1262863" y="624535"/>
                </a:lnTo>
                <a:lnTo>
                  <a:pt x="1446657" y="624535"/>
                </a:lnTo>
                <a:lnTo>
                  <a:pt x="1446657" y="662025"/>
                </a:lnTo>
                <a:lnTo>
                  <a:pt x="1226287" y="662025"/>
                </a:lnTo>
                <a:close/>
                <a:moveTo>
                  <a:pt x="0" y="9144"/>
                </a:moveTo>
                <a:lnTo>
                  <a:pt x="38405" y="9144"/>
                </a:lnTo>
                <a:lnTo>
                  <a:pt x="209398" y="548640"/>
                </a:lnTo>
                <a:lnTo>
                  <a:pt x="381305" y="9144"/>
                </a:lnTo>
                <a:lnTo>
                  <a:pt x="420624" y="9144"/>
                </a:lnTo>
                <a:lnTo>
                  <a:pt x="209398" y="672998"/>
                </a:lnTo>
                <a:close/>
                <a:moveTo>
                  <a:pt x="785622" y="0"/>
                </a:moveTo>
                <a:cubicBezTo>
                  <a:pt x="883768" y="0"/>
                  <a:pt x="964540" y="31089"/>
                  <a:pt x="1027938" y="93268"/>
                </a:cubicBezTo>
                <a:cubicBezTo>
                  <a:pt x="1090727" y="156057"/>
                  <a:pt x="1122121" y="236829"/>
                  <a:pt x="1122121" y="335584"/>
                </a:cubicBezTo>
                <a:cubicBezTo>
                  <a:pt x="1122121" y="434340"/>
                  <a:pt x="1090727" y="514807"/>
                  <a:pt x="1027938" y="576986"/>
                </a:cubicBezTo>
                <a:cubicBezTo>
                  <a:pt x="965149" y="639775"/>
                  <a:pt x="884377" y="671169"/>
                  <a:pt x="785622" y="671169"/>
                </a:cubicBezTo>
                <a:cubicBezTo>
                  <a:pt x="686867" y="671169"/>
                  <a:pt x="606400" y="640080"/>
                  <a:pt x="544220" y="577900"/>
                </a:cubicBezTo>
                <a:cubicBezTo>
                  <a:pt x="481432" y="515112"/>
                  <a:pt x="450037" y="434340"/>
                  <a:pt x="450037" y="335584"/>
                </a:cubicBezTo>
                <a:cubicBezTo>
                  <a:pt x="450037" y="236829"/>
                  <a:pt x="481127" y="156362"/>
                  <a:pt x="543306" y="94183"/>
                </a:cubicBezTo>
                <a:cubicBezTo>
                  <a:pt x="606095" y="31394"/>
                  <a:pt x="686867" y="0"/>
                  <a:pt x="78562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8846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C28DD55D-0B78-41F8-A07C-4A067A9E2653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CEACAD0-B6A8-4BE4-BD39-ABA8AD146647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896153A-969C-4DF3-8D0B-7F00EE2C07FA}"/>
              </a:ext>
            </a:extLst>
          </p:cNvPr>
          <p:cNvSpPr txBox="1"/>
          <p:nvPr/>
        </p:nvSpPr>
        <p:spPr>
          <a:xfrm>
            <a:off x="859727" y="144899"/>
            <a:ext cx="215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1A2B513B-DEDF-474D-822C-20CBE110202F}"/>
              </a:ext>
            </a:extLst>
          </p:cNvPr>
          <p:cNvSpPr txBox="1"/>
          <p:nvPr/>
        </p:nvSpPr>
        <p:spPr>
          <a:xfrm>
            <a:off x="303452" y="565739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When we are building up the database: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xmlns="" id="{4509E995-2D50-4D21-BE75-F7D45DBD50CB}"/>
              </a:ext>
            </a:extLst>
          </p:cNvPr>
          <p:cNvSpPr txBox="1"/>
          <p:nvPr/>
        </p:nvSpPr>
        <p:spPr>
          <a:xfrm>
            <a:off x="367804" y="1002983"/>
            <a:ext cx="5118596" cy="31302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For “DATE_OF_INSPECT_090” We convert this column into date time: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xmlns="" id="{B4F63970-37D5-4FBA-A601-11B92FB981CC}"/>
              </a:ext>
            </a:extLst>
          </p:cNvPr>
          <p:cNvSpPr txBox="1"/>
          <p:nvPr/>
        </p:nvSpPr>
        <p:spPr>
          <a:xfrm>
            <a:off x="6505363" y="3637521"/>
            <a:ext cx="2922740" cy="346239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点击此处添加标题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xmlns="" id="{C4D79F6B-F5DE-41F0-AF1D-B9687D0370BB}"/>
              </a:ext>
            </a:extLst>
          </p:cNvPr>
          <p:cNvSpPr txBox="1"/>
          <p:nvPr/>
        </p:nvSpPr>
        <p:spPr>
          <a:xfrm>
            <a:off x="367804" y="3892422"/>
            <a:ext cx="5118596" cy="590023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E.g., for “--------3633632” in “STRUCTURE_NUMBER_008”, , we will convert this column into “000000003633632”.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xmlns="" id="{E176AC5D-AFAE-438C-A8AA-96B1FEA8B9AF}"/>
              </a:ext>
            </a:extLst>
          </p:cNvPr>
          <p:cNvSpPr txBox="1"/>
          <p:nvPr/>
        </p:nvSpPr>
        <p:spPr>
          <a:xfrm>
            <a:off x="367804" y="3025400"/>
            <a:ext cx="5118596" cy="867022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For columns like “STRUCTURE_NUMBER_008”, We replace all the ‘-’ with 0 and fill them to 15 digits so that their formats fit the description in the guidebook. 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xmlns="" id="{351ACE04-DCE6-4558-9F62-818DED6A161E}"/>
              </a:ext>
            </a:extLst>
          </p:cNvPr>
          <p:cNvSpPr txBox="1"/>
          <p:nvPr/>
        </p:nvSpPr>
        <p:spPr>
          <a:xfrm>
            <a:off x="367804" y="1535144"/>
            <a:ext cx="5118596" cy="590023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E.g., “1214” stands for “December 2014”, we convert it into “2014-12-00” so that in future inquires we can order data by date.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41D9915-4DAF-463A-B702-ACBFECAAE1F9}"/>
              </a:ext>
            </a:extLst>
          </p:cNvPr>
          <p:cNvSpPr txBox="1"/>
          <p:nvPr/>
        </p:nvSpPr>
        <p:spPr>
          <a:xfrm>
            <a:off x="367803" y="2403182"/>
            <a:ext cx="534813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For data integrity and consistency with the guidebook,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993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C28DD55D-0B78-41F8-A07C-4A067A9E2653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CEACAD0-B6A8-4BE4-BD39-ABA8AD146647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896153A-969C-4DF3-8D0B-7F00EE2C07FA}"/>
              </a:ext>
            </a:extLst>
          </p:cNvPr>
          <p:cNvSpPr txBox="1"/>
          <p:nvPr/>
        </p:nvSpPr>
        <p:spPr>
          <a:xfrm>
            <a:off x="859727" y="144899"/>
            <a:ext cx="215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1A2B513B-DEDF-474D-822C-20CBE110202F}"/>
              </a:ext>
            </a:extLst>
          </p:cNvPr>
          <p:cNvSpPr txBox="1"/>
          <p:nvPr/>
        </p:nvSpPr>
        <p:spPr>
          <a:xfrm>
            <a:off x="303452" y="565739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When we are analyzing the data for our research questions: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xmlns="" id="{4509E995-2D50-4D21-BE75-F7D45DBD50CB}"/>
              </a:ext>
            </a:extLst>
          </p:cNvPr>
          <p:cNvSpPr txBox="1"/>
          <p:nvPr/>
        </p:nvSpPr>
        <p:spPr>
          <a:xfrm>
            <a:off x="303452" y="1978777"/>
            <a:ext cx="5118596" cy="867022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E.g., according to the guidebook,  the N in “SCOUR_CRITICAL_113” means the bridge is under the water. It means that the bridge is under very dangerous conditions. Therefore, we changed the ‘N’ into 12.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xmlns="" id="{B4F63970-37D5-4FBA-A601-11B92FB981CC}"/>
              </a:ext>
            </a:extLst>
          </p:cNvPr>
          <p:cNvSpPr txBox="1"/>
          <p:nvPr/>
        </p:nvSpPr>
        <p:spPr>
          <a:xfrm>
            <a:off x="6505363" y="3637521"/>
            <a:ext cx="2922740" cy="346239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点击此处添加标题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5558F938-3ECF-4C0E-BBAE-CBFCC9328B93}"/>
              </a:ext>
            </a:extLst>
          </p:cNvPr>
          <p:cNvSpPr txBox="1"/>
          <p:nvPr/>
        </p:nvSpPr>
        <p:spPr>
          <a:xfrm>
            <a:off x="303452" y="975938"/>
            <a:ext cx="5886731" cy="77661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We found that there exist some characters having explainable meanings.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96F563-787E-4408-BAA9-1A84F65004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1716" y="1587627"/>
            <a:ext cx="2549380" cy="3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3597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8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8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8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4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C28DD55D-0B78-41F8-A07C-4A067A9E2653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CEACAD0-B6A8-4BE4-BD39-ABA8AD146647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896153A-969C-4DF3-8D0B-7F00EE2C07FA}"/>
              </a:ext>
            </a:extLst>
          </p:cNvPr>
          <p:cNvSpPr txBox="1"/>
          <p:nvPr/>
        </p:nvSpPr>
        <p:spPr>
          <a:xfrm>
            <a:off x="859727" y="144899"/>
            <a:ext cx="215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1A2B513B-DEDF-474D-822C-20CBE110202F}"/>
              </a:ext>
            </a:extLst>
          </p:cNvPr>
          <p:cNvSpPr txBox="1"/>
          <p:nvPr/>
        </p:nvSpPr>
        <p:spPr>
          <a:xfrm>
            <a:off x="303452" y="565739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When we are analyzing the data for our research questions: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xmlns="" id="{4509E995-2D50-4D21-BE75-F7D45DBD50CB}"/>
              </a:ext>
            </a:extLst>
          </p:cNvPr>
          <p:cNvSpPr txBox="1"/>
          <p:nvPr/>
        </p:nvSpPr>
        <p:spPr>
          <a:xfrm>
            <a:off x="303452" y="1538510"/>
            <a:ext cx="5118596" cy="114402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E.g., according to the guidebook,  the value of “DESIGN_LOAD_031” should be nothing but an integer falls into 0-9. However, we found values like ‘A’, ‘B’ and ‘C’ in this column. This kind of abnormal values would interfere calculating Average Value or Pearson Correlation Coefficient.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5558F938-3ECF-4C0E-BBAE-CBFCC9328B93}"/>
              </a:ext>
            </a:extLst>
          </p:cNvPr>
          <p:cNvSpPr txBox="1"/>
          <p:nvPr/>
        </p:nvSpPr>
        <p:spPr>
          <a:xfrm>
            <a:off x="303452" y="975938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We found that there exists some unexplainable records. 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9A104F-028B-4AC1-A94D-1D3538D8DC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2048" y="1333902"/>
            <a:ext cx="3063811" cy="1336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354ADB-FF7D-4EB9-9E9D-54012F8F83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452" y="2944419"/>
            <a:ext cx="3101502" cy="17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7799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8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C28DD55D-0B78-41F8-A07C-4A067A9E2653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CEACAD0-B6A8-4BE4-BD39-ABA8AD146647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896153A-969C-4DF3-8D0B-7F00EE2C07FA}"/>
              </a:ext>
            </a:extLst>
          </p:cNvPr>
          <p:cNvSpPr txBox="1"/>
          <p:nvPr/>
        </p:nvSpPr>
        <p:spPr>
          <a:xfrm>
            <a:off x="859727" y="144899"/>
            <a:ext cx="215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1A2B513B-DEDF-474D-822C-20CBE110202F}"/>
              </a:ext>
            </a:extLst>
          </p:cNvPr>
          <p:cNvSpPr txBox="1"/>
          <p:nvPr/>
        </p:nvSpPr>
        <p:spPr>
          <a:xfrm>
            <a:off x="303452" y="565739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When we are analyzing the data for our research questions: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5558F938-3ECF-4C0E-BBAE-CBFCC9328B93}"/>
              </a:ext>
            </a:extLst>
          </p:cNvPr>
          <p:cNvSpPr txBox="1"/>
          <p:nvPr/>
        </p:nvSpPr>
        <p:spPr>
          <a:xfrm>
            <a:off x="303452" y="1039849"/>
            <a:ext cx="8287392" cy="32973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To avoid these kinds of problem, we first categorize columns in our dataset: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For data under “RAILINGS_036A”, “TRANSITIONS_036B”, “APPR_RAIL_036C”, “APPR_RAIL_END_036D”, “SURFACE_TYPE_108A”, “DESIGN_LOAD_031”, “DECK_COND_058”, “SUPERSTRUCTURE_COND_059”, “DECK_GEOMETRY_EVAL_068”, “UNDCLRENCE_EVAL_069”, “DECK_STRUCTURE_TYPE_107” or “SCOUR_CRITICAL_113”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We would replace the data with the corresponding values. We would convert ‘N’ into ‘1’, ‘-1’ or ‘2’ correspondingly. 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3860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16D0165-4372-4794-B169-5F327E7EAE6A}"/>
              </a:ext>
            </a:extLst>
          </p:cNvPr>
          <p:cNvSpPr txBox="1"/>
          <p:nvPr/>
        </p:nvSpPr>
        <p:spPr>
          <a:xfrm>
            <a:off x="406527" y="1776144"/>
            <a:ext cx="15087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E9EAD8A-73BD-44ED-A0BF-824D26EEE82B}"/>
              </a:ext>
            </a:extLst>
          </p:cNvPr>
          <p:cNvSpPr txBox="1"/>
          <p:nvPr/>
        </p:nvSpPr>
        <p:spPr>
          <a:xfrm>
            <a:off x="2124500" y="2348240"/>
            <a:ext cx="643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5176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C28DD55D-0B78-41F8-A07C-4A067A9E2653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CEACAD0-B6A8-4BE4-BD39-ABA8AD146647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896153A-969C-4DF3-8D0B-7F00EE2C07FA}"/>
              </a:ext>
            </a:extLst>
          </p:cNvPr>
          <p:cNvSpPr txBox="1"/>
          <p:nvPr/>
        </p:nvSpPr>
        <p:spPr>
          <a:xfrm>
            <a:off x="859727" y="144899"/>
            <a:ext cx="215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Processing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1A2B513B-DEDF-474D-822C-20CBE110202F}"/>
              </a:ext>
            </a:extLst>
          </p:cNvPr>
          <p:cNvSpPr txBox="1"/>
          <p:nvPr/>
        </p:nvSpPr>
        <p:spPr>
          <a:xfrm>
            <a:off x="303452" y="565739"/>
            <a:ext cx="5886731" cy="41651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When we are analyzing the data for our research questions:</a:t>
            </a:r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5558F938-3ECF-4C0E-BBAE-CBFCC9328B93}"/>
              </a:ext>
            </a:extLst>
          </p:cNvPr>
          <p:cNvSpPr txBox="1"/>
          <p:nvPr/>
        </p:nvSpPr>
        <p:spPr>
          <a:xfrm>
            <a:off x="303452" y="982253"/>
            <a:ext cx="8287392" cy="149681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To avoid this kind of problem, we first categorize columns in our dataset: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After that, we can extract all values by regular expression. We extract all non-character values with ‘([^a-</a:t>
            </a:r>
            <a:r>
              <a:rPr lang="en-US" altLang="zh-CN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zA</a:t>
            </a: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-Z]+)’.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Finally, we can fill NULL with average value of existing records of each column.</a:t>
            </a:r>
          </a:p>
        </p:txBody>
      </p:sp>
    </p:spTree>
    <p:extLst>
      <p:ext uri="{BB962C8B-B14F-4D97-AF65-F5344CB8AC3E}">
        <p14:creationId xmlns:p14="http://schemas.microsoft.com/office/powerpoint/2010/main" xmlns="" val="3676860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4E2624C3-A5A0-449B-88AB-BFD4F52FF934}"/>
              </a:ext>
            </a:extLst>
          </p:cNvPr>
          <p:cNvSpPr/>
          <p:nvPr/>
        </p:nvSpPr>
        <p:spPr>
          <a:xfrm>
            <a:off x="234442" y="14743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D0CE4D-BB73-4C27-8E14-32040F3996A7}"/>
              </a:ext>
            </a:extLst>
          </p:cNvPr>
          <p:cNvSpPr txBox="1"/>
          <p:nvPr/>
        </p:nvSpPr>
        <p:spPr>
          <a:xfrm>
            <a:off x="849946" y="147439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ERD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xmlns="" id="{BA7A2C82-1935-9E47-99EE-A7003B06841C}"/>
              </a:ext>
            </a:extLst>
          </p:cNvPr>
          <p:cNvSpPr txBox="1"/>
          <p:nvPr/>
        </p:nvSpPr>
        <p:spPr>
          <a:xfrm>
            <a:off x="441442" y="806976"/>
            <a:ext cx="3243713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bridge_info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xmlns="" id="{BF15DF9C-7A62-D04A-98DB-20214EE670E2}"/>
              </a:ext>
            </a:extLst>
          </p:cNvPr>
          <p:cNvSpPr txBox="1"/>
          <p:nvPr/>
        </p:nvSpPr>
        <p:spPr>
          <a:xfrm>
            <a:off x="441442" y="1268581"/>
            <a:ext cx="3243712" cy="32200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Basic bridge properties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xmlns="" id="{EDD7F214-4C77-1047-8C53-9A82BA26F6C2}"/>
              </a:ext>
            </a:extLst>
          </p:cNvPr>
          <p:cNvSpPr txBox="1"/>
          <p:nvPr/>
        </p:nvSpPr>
        <p:spPr>
          <a:xfrm>
            <a:off x="441441" y="1820637"/>
            <a:ext cx="3243713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bridge_inspect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xmlns="" id="{4CB6CF68-A798-FD41-8749-29E3F646C6FC}"/>
              </a:ext>
            </a:extLst>
          </p:cNvPr>
          <p:cNvSpPr txBox="1"/>
          <p:nvPr/>
        </p:nvSpPr>
        <p:spPr>
          <a:xfrm>
            <a:off x="441442" y="2263789"/>
            <a:ext cx="3774298" cy="32200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Inspection data with inspecting date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xmlns="" id="{63DCC2C1-0BA0-C042-B32A-884823CF2A09}"/>
              </a:ext>
            </a:extLst>
          </p:cNvPr>
          <p:cNvSpPr txBox="1"/>
          <p:nvPr/>
        </p:nvSpPr>
        <p:spPr>
          <a:xfrm>
            <a:off x="441441" y="2815164"/>
            <a:ext cx="3243713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inventory_route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FC52115F-8344-414C-8913-C837D1171A4F}"/>
              </a:ext>
            </a:extLst>
          </p:cNvPr>
          <p:cNvSpPr txBox="1"/>
          <p:nvPr/>
        </p:nvSpPr>
        <p:spPr>
          <a:xfrm>
            <a:off x="441442" y="3268838"/>
            <a:ext cx="3243712" cy="32200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Route information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xmlns="" id="{552C4F60-CA72-7C4E-AC20-0FE24AEF9B16}"/>
              </a:ext>
            </a:extLst>
          </p:cNvPr>
          <p:cNvSpPr txBox="1"/>
          <p:nvPr/>
        </p:nvSpPr>
        <p:spPr>
          <a:xfrm>
            <a:off x="441442" y="3758407"/>
            <a:ext cx="3243713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traffic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7A267BAB-E486-A540-BE6F-D494AEB78DCB}"/>
              </a:ext>
            </a:extLst>
          </p:cNvPr>
          <p:cNvSpPr txBox="1"/>
          <p:nvPr/>
        </p:nvSpPr>
        <p:spPr>
          <a:xfrm>
            <a:off x="441443" y="4133563"/>
            <a:ext cx="3097404" cy="602078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Traffic information with observation year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DC7A24A-BEF2-9048-A79E-5FAF6787E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562" b="96964" l="1105" r="97698">
                        <a14:foregroundMark x1="33611" y1="26089" x2="33601" y2="27211"/>
                        <a14:foregroundMark x1="33789" y1="5682" x2="33614" y2="25774"/>
                        <a14:foregroundMark x1="33762" y1="37306" x2="39871" y2="47249"/>
                        <a14:foregroundMark x1="42295" y1="47411" x2="49816" y2="47913"/>
                        <a14:foregroundMark x1="39871" y1="47249" x2="42154" y2="47401"/>
                        <a14:foregroundMark x1="49816" y1="47913" x2="57918" y2="41739"/>
                        <a14:foregroundMark x1="56603" y1="10050" x2="49105" y2="4947"/>
                        <a14:foregroundMark x1="19486" y1="28828" x2="17403" y2="20683"/>
                        <a14:foregroundMark x1="17403" y1="20683" x2="17403" y2="20588"/>
                        <a14:foregroundMark x1="47420" y1="5028" x2="54236" y2="5028"/>
                        <a14:foregroundMark x1="54236" y1="5028" x2="56753" y2="5843"/>
                        <a14:foregroundMark x1="56077" y1="25806" x2="56594" y2="25806"/>
                        <a14:foregroundMark x1="74446" y1="28414" x2="77901" y2="29507"/>
                        <a14:foregroundMark x1="76334" y1="30855" x2="78453" y2="30930"/>
                        <a14:foregroundMark x1="77716" y1="15655" x2="77716" y2="26565"/>
                        <a14:foregroundMark x1="81031" y1="16224" x2="81031" y2="33681"/>
                        <a14:foregroundMark x1="85820" y1="20019" x2="86004" y2="41176"/>
                        <a14:foregroundMark x1="89779" y1="21252" x2="89779" y2="36148"/>
                        <a14:foregroundMark x1="93831" y1="18216" x2="94015" y2="35958"/>
                        <a14:foregroundMark x1="96409" y1="19355" x2="96409" y2="44592"/>
                        <a14:foregroundMark x1="90550" y1="14924" x2="97330" y2="14801"/>
                        <a14:foregroundMark x1="89997" y1="14934" x2="90480" y2="14925"/>
                        <a14:foregroundMark x1="97330" y1="14801" x2="97790" y2="14801"/>
                        <a14:foregroundMark x1="1473" y1="42410" x2="1473" y2="52846"/>
                        <a14:foregroundMark x1="1473" y1="52846" x2="8932" y2="60247"/>
                        <a14:foregroundMark x1="8932" y1="60247" x2="18416" y2="54554"/>
                        <a14:foregroundMark x1="18416" y1="54554" x2="19797" y2="44213"/>
                        <a14:foregroundMark x1="19797" y1="44213" x2="3959" y2="43074"/>
                        <a14:foregroundMark x1="1105" y1="41841" x2="2026" y2="41935"/>
                        <a14:foregroundMark x1="2026" y1="46964" x2="8840" y2="53890"/>
                        <a14:foregroundMark x1="20902" y1="51708" x2="20902" y2="51708"/>
                        <a14:foregroundMark x1="19613" y1="51803" x2="19797" y2="58918"/>
                        <a14:foregroundMark x1="20442" y1="52941" x2="20902" y2="57780"/>
                        <a14:foregroundMark x1="19982" y1="56167" x2="21087" y2="57021"/>
                        <a14:foregroundMark x1="21087" y1="54269" x2="21087" y2="57970"/>
                        <a14:foregroundMark x1="21363" y1="53131" x2="21639" y2="58918"/>
                        <a14:foregroundMark x1="3039" y1="9298" x2="3039" y2="19639"/>
                        <a14:foregroundMark x1="1565" y1="2846" x2="1473" y2="13472"/>
                        <a14:foregroundMark x1="1473" y1="13472" x2="9853" y2="21537"/>
                        <a14:foregroundMark x1="9853" y1="21537" x2="19429" y2="18311"/>
                        <a14:foregroundMark x1="19429" y1="18311" x2="15930" y2="5787"/>
                        <a14:foregroundMark x1="15930" y1="5787" x2="3131" y2="2562"/>
                        <a14:foregroundMark x1="10497" y1="5787" x2="9116" y2="18880"/>
                        <a14:foregroundMark x1="12431" y1="9298" x2="12431" y2="22201"/>
                        <a14:foregroundMark x1="5157" y1="8349" x2="5157" y2="22391"/>
                        <a14:foregroundMark x1="7366" y1="12713" x2="7551" y2="24953"/>
                        <a14:foregroundMark x1="11971" y1="10436" x2="12063" y2="21632"/>
                        <a14:foregroundMark x1="17403" y1="6736" x2="17403" y2="26755"/>
                        <a14:foregroundMark x1="65470" y1="87381" x2="65470" y2="90038"/>
                        <a14:foregroundMark x1="78453" y1="96964" x2="64641" y2="96964"/>
                        <a14:foregroundMark x1="83575" y1="14462" x2="80571" y2="14516"/>
                        <a14:foregroundMark x1="80571" y1="14516" x2="80784" y2="14442"/>
                        <a14:foregroundMark x1="84595" y1="14469" x2="82413" y2="15750"/>
                        <a14:foregroundMark x1="90884" y1="14801" x2="79374" y2="14611"/>
                        <a14:foregroundMark x1="79374" y1="14611" x2="79604" y2="14433"/>
                        <a14:foregroundMark x1="77072" y1="16129" x2="77072" y2="16129"/>
                        <a14:foregroundMark x1="76796" y1="14413" x2="76796" y2="17742"/>
                        <a14:foregroundMark x1="51565" y1="66983" x2="51517" y2="66533"/>
                        <a14:foregroundMark x1="21179" y1="16224" x2="21179" y2="17457"/>
                        <a14:foregroundMark x1="21179" y1="17457" x2="21455" y2="26091"/>
                        <a14:backgroundMark x1="2394" y1="65275" x2="2394" y2="75617"/>
                        <a14:backgroundMark x1="2394" y1="75617" x2="15101" y2="75237"/>
                        <a14:backgroundMark x1="15101" y1="75237" x2="15930" y2="64231"/>
                        <a14:backgroundMark x1="15930" y1="64231" x2="1934" y2="66414"/>
                        <a14:backgroundMark x1="460" y1="62334" x2="829" y2="94497"/>
                        <a14:backgroundMark x1="829" y1="94497" x2="8840" y2="87381"/>
                        <a14:backgroundMark x1="8840" y1="87381" x2="8103" y2="75332"/>
                        <a14:backgroundMark x1="8103" y1="75332" x2="2394" y2="64137"/>
                        <a14:backgroundMark x1="2394" y1="64137" x2="10221" y2="62808"/>
                        <a14:backgroundMark x1="63076" y1="49051" x2="63812" y2="59393"/>
                        <a14:backgroundMark x1="63812" y1="59393" x2="88582" y2="62998"/>
                        <a14:backgroundMark x1="88582" y1="62998" x2="89042" y2="51613"/>
                        <a14:backgroundMark x1="89042" y1="51613" x2="61694" y2="48956"/>
                        <a14:backgroundMark x1="62983" y1="53795" x2="69890" y2="55882"/>
                        <a14:backgroundMark x1="64088" y1="50854" x2="79926" y2="54934"/>
                        <a14:backgroundMark x1="69245" y1="49526" x2="78729" y2="53795"/>
                        <a14:backgroundMark x1="78729" y1="53795" x2="57735" y2="54934"/>
                        <a14:backgroundMark x1="57735" y1="54934" x2="55433" y2="61575"/>
                        <a14:backgroundMark x1="51473" y1="69260" x2="60313" y2="74668"/>
                        <a14:backgroundMark x1="60313" y1="74668" x2="52302" y2="67552"/>
                        <a14:backgroundMark x1="52302" y1="67552" x2="60405" y2="75237"/>
                        <a14:backgroundMark x1="60405" y1="75237" x2="56630" y2="71442"/>
                        <a14:backgroundMark x1="52394" y1="70114" x2="58932" y2="78083"/>
                        <a14:backgroundMark x1="58932" y1="78083" x2="67403" y2="72296"/>
                        <a14:backgroundMark x1="67403" y1="72296" x2="57551" y2="68311"/>
                        <a14:backgroundMark x1="57551" y1="68311" x2="51657" y2="68975"/>
                        <a14:backgroundMark x1="25322" y1="69829" x2="30939" y2="78558"/>
                        <a14:backgroundMark x1="30939" y1="78558" x2="40976" y2="74288"/>
                        <a14:backgroundMark x1="40976" y1="74288" x2="32873" y2="67647"/>
                        <a14:backgroundMark x1="32873" y1="67647" x2="24862" y2="68501"/>
                        <a14:backgroundMark x1="24217" y1="48482" x2="26243" y2="58444"/>
                        <a14:backgroundMark x1="26243" y1="58444" x2="33610" y2="51044"/>
                        <a14:backgroundMark x1="33610" y1="51044" x2="24309" y2="47438"/>
                        <a14:backgroundMark x1="24309" y1="47438" x2="22007" y2="48767"/>
                        <a14:backgroundMark x1="24954" y1="69924" x2="32965" y2="77040"/>
                        <a14:backgroundMark x1="32965" y1="77040" x2="29558" y2="66224"/>
                        <a14:backgroundMark x1="29558" y1="66224" x2="25138" y2="72011"/>
                        <a14:backgroundMark x1="43831" y1="66888" x2="43831" y2="77609"/>
                        <a14:backgroundMark x1="43831" y1="77609" x2="31123" y2="79317"/>
                        <a14:backgroundMark x1="31123" y1="79317" x2="22744" y2="73340"/>
                        <a14:backgroundMark x1="22744" y1="73340" x2="30479" y2="65939"/>
                        <a14:backgroundMark x1="30479" y1="65939" x2="40516" y2="66509"/>
                        <a14:backgroundMark x1="40516" y1="66509" x2="41344" y2="56072"/>
                        <a14:backgroundMark x1="41344" y1="56072" x2="44107" y2="65844"/>
                        <a14:backgroundMark x1="44107" y1="65844" x2="44107" y2="68121"/>
                        <a14:backgroundMark x1="46501" y1="49431" x2="46777" y2="60436"/>
                        <a14:backgroundMark x1="46777" y1="60436" x2="50092" y2="50664"/>
                        <a14:backgroundMark x1="50092" y1="50664" x2="47238" y2="49526"/>
                        <a14:backgroundMark x1="47606" y1="52277" x2="47606" y2="57306"/>
                        <a14:backgroundMark x1="46593" y1="50854" x2="47882" y2="51992"/>
                        <a14:backgroundMark x1="48158" y1="50095" x2="48158" y2="57495"/>
                        <a14:backgroundMark x1="46133" y1="51328" x2="46133" y2="55028"/>
                        <a14:backgroundMark x1="49632" y1="69165" x2="50276" y2="79412"/>
                        <a14:backgroundMark x1="50276" y1="79412" x2="60958" y2="80266"/>
                        <a14:backgroundMark x1="60958" y1="80266" x2="69521" y2="73150"/>
                        <a14:backgroundMark x1="69521" y1="73150" x2="57551" y2="66414"/>
                        <a14:backgroundMark x1="51383" y1="66414" x2="49448" y2="66414"/>
                        <a14:backgroundMark x1="57551" y1="66414" x2="51830" y2="66414"/>
                        <a14:backgroundMark x1="49448" y1="66414" x2="49632" y2="77704"/>
                        <a14:backgroundMark x1="49632" y1="77704" x2="61234" y2="79602"/>
                        <a14:backgroundMark x1="61234" y1="79602" x2="70350" y2="73909"/>
                        <a14:backgroundMark x1="70350" y1="73909" x2="63628" y2="66509"/>
                        <a14:backgroundMark x1="51524" y1="66853" x2="50276" y2="66888"/>
                        <a14:backgroundMark x1="63628" y1="66509" x2="51876" y2="66843"/>
                        <a14:backgroundMark x1="73941" y1="63662" x2="73941" y2="74858"/>
                        <a14:backgroundMark x1="73941" y1="74858" x2="84899" y2="78368"/>
                        <a14:backgroundMark x1="84899" y1="78368" x2="95304" y2="76945"/>
                        <a14:backgroundMark x1="95304" y1="76945" x2="91436" y2="65465"/>
                        <a14:backgroundMark x1="91436" y1="65465" x2="81215" y2="63567"/>
                        <a14:backgroundMark x1="81215" y1="63567" x2="74862" y2="64611"/>
                        <a14:backgroundMark x1="73941" y1="66034" x2="82781" y2="75901"/>
                        <a14:backgroundMark x1="82781" y1="75901" x2="92726" y2="76376"/>
                        <a14:backgroundMark x1="92726" y1="76376" x2="88306" y2="67457"/>
                        <a14:backgroundMark x1="88306" y1="67457" x2="78177" y2="64137"/>
                        <a14:backgroundMark x1="78177" y1="64137" x2="74401" y2="65939"/>
                        <a14:backgroundMark x1="86004" y1="80930" x2="86004" y2="91176"/>
                        <a14:backgroundMark x1="86004" y1="91176" x2="93738" y2="98387"/>
                        <a14:backgroundMark x1="93738" y1="98387" x2="99079" y2="88710"/>
                        <a14:backgroundMark x1="99079" y1="88710" x2="95120" y2="79032"/>
                        <a14:backgroundMark x1="95120" y1="79032" x2="86004" y2="80930"/>
                        <a14:backgroundMark x1="88398" y1="79127" x2="88029" y2="84535"/>
                        <a14:backgroundMark x1="87569" y1="84535" x2="87661" y2="96395"/>
                        <a14:backgroundMark x1="87661" y1="96395" x2="94475" y2="88710"/>
                        <a14:backgroundMark x1="94475" y1="88710" x2="91344" y2="93833"/>
                        <a14:backgroundMark x1="90700" y1="79317" x2="91252" y2="91366"/>
                        <a14:backgroundMark x1="91252" y1="91366" x2="99816" y2="80266"/>
                        <a14:backgroundMark x1="99816" y1="80266" x2="90424" y2="88615"/>
                        <a14:backgroundMark x1="90424" y1="88615" x2="88674" y2="93264"/>
                        <a14:backgroundMark x1="88398" y1="83207" x2="88398" y2="82353"/>
                        <a14:backgroundMark x1="90700" y1="56546" x2="96409" y2="64896"/>
                        <a14:backgroundMark x1="96409" y1="64896" x2="94199" y2="53321"/>
                        <a14:backgroundMark x1="94199" y1="53321" x2="96409" y2="75047"/>
                        <a14:backgroundMark x1="96409" y1="75047" x2="96409" y2="61385"/>
                        <a14:backgroundMark x1="96409" y1="61385" x2="95028" y2="79127"/>
                        <a14:backgroundMark x1="95028" y1="79127" x2="94199" y2="66034"/>
                        <a14:backgroundMark x1="94199" y1="66034" x2="99540" y2="78178"/>
                        <a14:backgroundMark x1="99540" y1="78178" x2="99540" y2="78178"/>
                        <a14:backgroundMark x1="60129" y1="37571" x2="60129" y2="50474"/>
                        <a14:backgroundMark x1="60129" y1="50474" x2="67127" y2="37192"/>
                        <a14:backgroundMark x1="67127" y1="37192" x2="72376" y2="46205"/>
                        <a14:backgroundMark x1="72376" y1="46205" x2="73020" y2="43074"/>
                        <a14:backgroundMark x1="63720" y1="35674" x2="63720" y2="43738"/>
                        <a14:backgroundMark x1="61694" y1="35294" x2="69890" y2="41841"/>
                        <a14:backgroundMark x1="69890" y1="41841" x2="69890" y2="41841"/>
                        <a14:backgroundMark x1="61878" y1="36622" x2="65193" y2="42789"/>
                        <a14:backgroundMark x1="59945" y1="39753" x2="66759" y2="40987"/>
                        <a14:backgroundMark x1="59945" y1="32258" x2="74678" y2="36622"/>
                        <a14:backgroundMark x1="59484" y1="32922" x2="59484" y2="45541"/>
                        <a14:backgroundMark x1="58564" y1="48482" x2="73481" y2="36622"/>
                        <a14:backgroundMark x1="58103" y1="28368" x2="58103" y2="34061"/>
                        <a14:backgroundMark x1="58379" y1="4175" x2="57643" y2="24858"/>
                        <a14:backgroundMark x1="57643" y1="4175" x2="70258" y2="4269"/>
                        <a14:backgroundMark x1="70258" y1="4269" x2="81584" y2="3985"/>
                        <a14:backgroundMark x1="81584" y1="3985" x2="98619" y2="4744"/>
                        <a14:backgroundMark x1="57274" y1="16129" x2="67864" y2="13947"/>
                        <a14:backgroundMark x1="67864" y1="13947" x2="83794" y2="4175"/>
                        <a14:backgroundMark x1="97606" y1="6262" x2="92040" y2="11360"/>
                        <a14:backgroundMark x1="76445" y1="13516" x2="71087" y2="11860"/>
                        <a14:backgroundMark x1="93094" y1="5408" x2="96685" y2="10152"/>
                        <a14:backgroundMark x1="92173" y1="4744" x2="92173" y2="8539"/>
                        <a14:backgroundMark x1="91805" y1="4459" x2="94659" y2="11385"/>
                        <a14:backgroundMark x1="12891" y1="30171" x2="20534" y2="37287"/>
                        <a14:backgroundMark x1="20534" y1="37287" x2="30295" y2="35769"/>
                        <a14:backgroundMark x1="30295" y1="35769" x2="20166" y2="29886"/>
                        <a14:backgroundMark x1="20166" y1="29886" x2="12707" y2="30361"/>
                        <a14:backgroundMark x1="17127" y1="31973" x2="21087" y2="33586"/>
                        <a14:backgroundMark x1="13720" y1="30835" x2="24954" y2="39089"/>
                        <a14:backgroundMark x1="24217" y1="36433" x2="25138" y2="32922"/>
                        <a14:backgroundMark x1="23112" y1="31973" x2="23112" y2="36812"/>
                        <a14:backgroundMark x1="22744" y1="29222" x2="20718" y2="38710"/>
                        <a14:backgroundMark x1="21547" y1="30455" x2="17772" y2="34345"/>
                        <a14:backgroundMark x1="1105" y1="31499" x2="1105" y2="37761"/>
                        <a14:backgroundMark x1="184" y1="29981" x2="8471" y2="29696"/>
                        <a14:backgroundMark x1="7735" y1="29886" x2="8379" y2="38899"/>
                        <a14:backgroundMark x1="552" y1="29981" x2="737" y2="34440"/>
                        <a14:backgroundMark x1="276" y1="39658" x2="8932" y2="39753"/>
                        <a14:backgroundMark x1="92" y1="76186" x2="1565" y2="76376"/>
                        <a14:backgroundMark x1="3131" y1="73814" x2="92" y2="76850"/>
                        <a14:backgroundMark x1="8103" y1="87476" x2="8564" y2="97818"/>
                        <a14:backgroundMark x1="8564" y1="97818" x2="6630" y2="91082"/>
                        <a14:backgroundMark x1="460" y1="94687" x2="8471" y2="97438"/>
                        <a14:backgroundMark x1="32228" y1="79317" x2="32228" y2="89943"/>
                        <a14:backgroundMark x1="32228" y1="89943" x2="35083" y2="79412"/>
                        <a14:backgroundMark x1="35083" y1="79412" x2="35083" y2="78273"/>
                        <a14:backgroundMark x1="33610" y1="82068" x2="33610" y2="98008"/>
                        <a14:backgroundMark x1="33794" y1="82163" x2="34899" y2="92505"/>
                        <a14:backgroundMark x1="34899" y1="92505" x2="33610" y2="84440"/>
                        <a14:backgroundMark x1="34622" y1="80171" x2="35083" y2="91556"/>
                        <a14:backgroundMark x1="35083" y1="91556" x2="32136" y2="90228"/>
                        <a14:backgroundMark x1="52302" y1="48387" x2="66114" y2="48577"/>
                        <a14:backgroundMark x1="51750" y1="48672" x2="52762" y2="60436"/>
                        <a14:backgroundMark x1="52614" y1="60573" x2="56630" y2="60911"/>
                        <a14:backgroundMark x1="79282" y1="50474" x2="70810" y2="57780"/>
                        <a14:backgroundMark x1="70810" y1="57780" x2="61971" y2="60911"/>
                        <a14:backgroundMark x1="85635" y1="51992" x2="81952" y2="63852"/>
                        <a14:backgroundMark x1="68140" y1="58539" x2="82413" y2="58634"/>
                        <a14:backgroundMark x1="73573" y1="52846" x2="80110" y2="58349"/>
                        <a14:backgroundMark x1="73757" y1="54934" x2="74954" y2="58824"/>
                        <a14:backgroundMark x1="72468" y1="37002" x2="75783" y2="46679"/>
                        <a14:backgroundMark x1="75783" y1="46679" x2="79466" y2="51328"/>
                        <a14:backgroundMark x1="82781" y1="52467" x2="92818" y2="51423"/>
                        <a14:backgroundMark x1="92818" y1="51423" x2="95672" y2="61860"/>
                        <a14:backgroundMark x1="95672" y1="61860" x2="93094" y2="64326"/>
                        <a14:backgroundMark x1="76611" y1="48672" x2="99908" y2="49051"/>
                        <a14:backgroundMark x1="53131" y1="60911" x2="64457" y2="63093"/>
                        <a14:backgroundMark x1="64457" y1="63093" x2="86372" y2="60721"/>
                        <a14:backgroundMark x1="86372" y1="60721" x2="86464" y2="60721"/>
                        <a14:backgroundMark x1="31768" y1="51803" x2="37753" y2="59867"/>
                        <a14:backgroundMark x1="37753" y1="59867" x2="37937" y2="60911"/>
                        <a14:backgroundMark x1="37937" y1="61101" x2="22744" y2="62429"/>
                        <a14:backgroundMark x1="22284" y1="62239" x2="25322" y2="52657"/>
                        <a14:backgroundMark x1="25322" y1="52657" x2="25414" y2="52657"/>
                        <a14:backgroundMark x1="20718" y1="35863" x2="23389" y2="49526"/>
                        <a14:backgroundMark x1="28913" y1="33966" x2="34715" y2="54839"/>
                        <a14:backgroundMark x1="34715" y1="54839" x2="35083" y2="55218"/>
                        <a14:backgroundMark x1="24586" y1="39469" x2="29282" y2="44782"/>
                        <a14:backgroundMark x1="24125" y1="34440" x2="26151" y2="46110"/>
                        <a14:backgroundMark x1="26151" y1="46110" x2="32597" y2="52657"/>
                        <a14:backgroundMark x1="20902" y1="36528" x2="26243" y2="49715"/>
                        <a14:backgroundMark x1="11786" y1="30835" x2="14088" y2="40512"/>
                        <a14:backgroundMark x1="13720" y1="40512" x2="21271" y2="38710"/>
                        <a14:backgroundMark x1="15101" y1="31499" x2="12247" y2="32258"/>
                        <a14:backgroundMark x1="1105" y1="30550" x2="552" y2="40323"/>
                        <a14:backgroundMark x1="5617" y1="29791" x2="8103" y2="40512"/>
                        <a14:backgroundMark x1="7090" y1="30361" x2="4788" y2="39279"/>
                        <a14:backgroundMark x1="6722" y1="30550" x2="9945" y2="35009"/>
                        <a14:backgroundMark x1="7459" y1="30171" x2="8471" y2="39943"/>
                        <a14:backgroundMark x1="22097" y1="26069" x2="22284" y2="35104"/>
                        <a14:backgroundMark x1="22852" y1="20771" x2="30110" y2="39469"/>
                        <a14:backgroundMark x1="30110" y1="39469" x2="30018" y2="41651"/>
                        <a14:backgroundMark x1="24678" y1="27419" x2="32044" y2="34250"/>
                        <a14:backgroundMark x1="32044" y1="34250" x2="32781" y2="49241"/>
                        <a14:backgroundMark x1="22099" y1="26069" x2="25875" y2="34156"/>
                        <a14:backgroundMark x1="22745" y1="17479" x2="26980" y2="17552"/>
                        <a14:backgroundMark x1="26703" y1="17837" x2="26796" y2="34345"/>
                        <a14:backgroundMark x1="26151" y1="27135" x2="32965" y2="27135"/>
                        <a14:backgroundMark x1="32965" y1="27135" x2="30939" y2="44877"/>
                        <a14:backgroundMark x1="22744" y1="1992" x2="23112" y2="13188"/>
                        <a14:backgroundMark x1="22928" y1="13378" x2="29282" y2="13662"/>
                        <a14:backgroundMark x1="29098" y1="13852" x2="29190" y2="23909"/>
                        <a14:backgroundMark x1="29190" y1="23814" x2="32044" y2="23624"/>
                        <a14:backgroundMark x1="32136" y1="23624" x2="31952" y2="1328"/>
                        <a14:backgroundMark x1="31952" y1="1233" x2="22468" y2="2182"/>
                        <a14:backgroundMark x1="31400" y1="1423" x2="42449" y2="1518"/>
                        <a14:backgroundMark x1="42449" y1="1518" x2="52670" y2="190"/>
                        <a14:backgroundMark x1="52670" y1="190" x2="61142" y2="1708"/>
                        <a14:backgroundMark x1="60958" y1="2277" x2="60958" y2="5503"/>
                        <a14:backgroundMark x1="31492" y1="4459" x2="61142" y2="3036"/>
                        <a14:backgroundMark x1="71547" y1="11765" x2="74678" y2="28368"/>
                        <a14:backgroundMark x1="57366" y1="24573" x2="69705" y2="24858"/>
                        <a14:backgroundMark x1="67311" y1="25237" x2="67772" y2="29317"/>
                        <a14:backgroundMark x1="67403" y1="29791" x2="74586" y2="27704"/>
                        <a14:backgroundMark x1="67127" y1="24858" x2="67127" y2="24858"/>
                        <a14:backgroundMark x1="67127" y1="24953" x2="67127" y2="24953"/>
                        <a14:backgroundMark x1="63536" y1="18596" x2="74586" y2="24194"/>
                        <a14:backgroundMark x1="74586" y1="24194" x2="74678" y2="24573"/>
                        <a14:backgroundMark x1="66298" y1="14516" x2="66298" y2="20683"/>
                        <a14:backgroundMark x1="60681" y1="15844" x2="60589" y2="24953"/>
                        <a14:backgroundMark x1="59208" y1="22676" x2="69429" y2="22865"/>
                        <a14:backgroundMark x1="69429" y1="22865" x2="69613" y2="22770"/>
                        <a14:backgroundMark x1="69613" y1="22011" x2="69337" y2="29791"/>
                        <a14:backgroundMark x1="72928" y1="22770" x2="72099" y2="28083"/>
                        <a14:backgroundMark x1="71087" y1="12144" x2="92173" y2="11385"/>
                        <a14:backgroundMark x1="92173" y1="11385" x2="92541" y2="11195"/>
                        <a14:backgroundMark x1="96777" y1="5787" x2="95672" y2="11765"/>
                        <a14:backgroundMark x1="54236" y1="949" x2="97606" y2="3321"/>
                        <a14:backgroundMark x1="97606" y1="3321" x2="95212" y2="13188"/>
                        <a14:backgroundMark x1="95212" y1="13188" x2="68692" y2="12998"/>
                        <a14:backgroundMark x1="77256" y1="8065" x2="88029" y2="11480"/>
                        <a14:backgroundMark x1="78361" y1="8349" x2="77164" y2="11575"/>
                        <a14:backgroundMark x1="57551" y1="27704" x2="60589" y2="37287"/>
                        <a14:backgroundMark x1="56906" y1="28273" x2="66206" y2="31879"/>
                        <a14:backgroundMark x1="66206" y1="31879" x2="75506" y2="39564"/>
                        <a14:backgroundMark x1="75506" y1="39564" x2="75691" y2="46395"/>
                        <a14:backgroundMark x1="58471" y1="26660" x2="58471" y2="31120"/>
                        <a14:backgroundMark x1="57919" y1="27040" x2="66022" y2="27135"/>
                        <a14:backgroundMark x1="65838" y1="27324" x2="65930" y2="37856"/>
                        <a14:backgroundMark x1="65470" y1="31784" x2="75506" y2="32163"/>
                        <a14:backgroundMark x1="75414" y1="32258" x2="75414" y2="52182"/>
                        <a14:backgroundMark x1="32597" y1="47343" x2="38950" y2="55977"/>
                        <a14:backgroundMark x1="38950" y1="55977" x2="30847" y2="62998"/>
                        <a14:backgroundMark x1="30847" y1="62998" x2="25506" y2="61954"/>
                        <a14:backgroundMark x1="32781" y1="48008" x2="38490" y2="56262"/>
                        <a14:backgroundMark x1="38490" y1="56262" x2="38398" y2="56262"/>
                        <a14:backgroundMark x1="29834" y1="48672" x2="37201" y2="48956"/>
                        <a14:backgroundMark x1="36648" y1="49051" x2="36832" y2="58918"/>
                        <a14:backgroundMark x1="40608" y1="58254" x2="41897" y2="48197"/>
                        <a14:backgroundMark x1="41897" y1="48197" x2="44751" y2="58729"/>
                        <a14:backgroundMark x1="44751" y1="58729" x2="43002" y2="68501"/>
                        <a14:backgroundMark x1="0" y1="62334" x2="10497" y2="62429"/>
                        <a14:backgroundMark x1="10497" y1="62429" x2="19521" y2="66793"/>
                        <a14:backgroundMark x1="19521" y1="66793" x2="19890" y2="77040"/>
                        <a14:backgroundMark x1="19890" y1="77040" x2="9392" y2="79317"/>
                        <a14:backgroundMark x1="9392" y1="79317" x2="7919" y2="79127"/>
                        <a14:backgroundMark x1="48250" y1="64611" x2="48803" y2="75142"/>
                        <a14:backgroundMark x1="48803" y1="75142" x2="69061" y2="79127"/>
                        <a14:backgroundMark x1="69061" y1="79127" x2="71731" y2="69260"/>
                        <a14:backgroundMark x1="71731" y1="69260" x2="52629" y2="64753"/>
                        <a14:backgroundMark x1="50137" y1="59520" x2="48435" y2="54934"/>
                        <a14:backgroundMark x1="48435" y1="54934" x2="48158" y2="64042"/>
                        <a14:backgroundMark x1="61326" y1="80361" x2="68692" y2="78273"/>
                        <a14:backgroundMark x1="52689" y1="65093" x2="62983" y2="65275"/>
                        <a14:backgroundMark x1="62983" y1="65275" x2="71363" y2="70019"/>
                        <a14:backgroundMark x1="63536" y1="64991" x2="63536" y2="64991"/>
                        <a14:backgroundMark x1="61510" y1="65655" x2="71455" y2="66698"/>
                        <a14:backgroundMark x1="71455" y1="66698" x2="67587" y2="74194"/>
                        <a14:backgroundMark x1="74033" y1="75522" x2="83425" y2="80076"/>
                        <a14:backgroundMark x1="83425" y1="80076" x2="90700" y2="72201"/>
                        <a14:backgroundMark x1="90700" y1="72201" x2="89963" y2="71347"/>
                        <a14:backgroundMark x1="73573" y1="75806" x2="83425" y2="77894"/>
                        <a14:backgroundMark x1="83425" y1="77894" x2="83517" y2="77799"/>
                        <a14:backgroundMark x1="74954" y1="76565" x2="74954" y2="81499"/>
                        <a14:backgroundMark x1="74678" y1="79507" x2="80018" y2="79602"/>
                        <a14:backgroundMark x1="80571" y1="77894" x2="76796" y2="79412"/>
                        <a14:backgroundMark x1="83149" y1="78843" x2="76980" y2="80171"/>
                        <a14:backgroundMark x1="52386" y1="64502" x2="54328" y2="68027"/>
                        <a14:backgroundMark x1="51669" y1="62667" x2="53039" y2="64991"/>
                        <a14:backgroundMark x1="52762" y1="64896" x2="48250" y2="65560"/>
                        <a14:backgroundMark x1="49263" y1="59108" x2="51105" y2="65939"/>
                        <a14:backgroundMark x1="49816" y1="59203" x2="49816" y2="64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8306" y="277682"/>
            <a:ext cx="4855531" cy="47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530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4E2624C3-A5A0-449B-88AB-BFD4F52FF934}"/>
              </a:ext>
            </a:extLst>
          </p:cNvPr>
          <p:cNvSpPr/>
          <p:nvPr/>
        </p:nvSpPr>
        <p:spPr>
          <a:xfrm>
            <a:off x="244223" y="144899"/>
            <a:ext cx="1931818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D0CE4D-BB73-4C27-8E14-32040F3996A7}"/>
              </a:ext>
            </a:extLst>
          </p:cNvPr>
          <p:cNvSpPr txBox="1"/>
          <p:nvPr/>
        </p:nvSpPr>
        <p:spPr>
          <a:xfrm>
            <a:off x="396587" y="144899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Question 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xmlns="" id="{55B80038-6B64-2244-AD54-A50ED9C93DCD}"/>
              </a:ext>
            </a:extLst>
          </p:cNvPr>
          <p:cNvSpPr txBox="1"/>
          <p:nvPr/>
        </p:nvSpPr>
        <p:spPr>
          <a:xfrm>
            <a:off x="465406" y="941188"/>
            <a:ext cx="3421269" cy="1682310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To get the year for every state in US when the largest number of bridges were built in that state. 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xmlns="" id="{F9DBF857-C7B4-7546-9953-2188EDF9CE09}"/>
              </a:ext>
            </a:extLst>
          </p:cNvPr>
          <p:cNvGrpSpPr/>
          <p:nvPr/>
        </p:nvGrpSpPr>
        <p:grpSpPr>
          <a:xfrm>
            <a:off x="4215740" y="314482"/>
            <a:ext cx="3781751" cy="4618032"/>
            <a:chOff x="2719245" y="300833"/>
            <a:chExt cx="3781751" cy="46180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F245D382-E5F3-4B4A-9BCB-6E3E59F1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19245" y="300834"/>
              <a:ext cx="1931818" cy="4618031"/>
            </a:xfrm>
            <a:prstGeom prst="rect">
              <a:avLst/>
            </a:prstGeom>
          </p:spPr>
        </p:pic>
        <p:pic>
          <p:nvPicPr>
            <p:cNvPr id="18" name="Picture 17" descr="Table&#10;&#10;Description automatically generated">
              <a:extLst>
                <a:ext uri="{FF2B5EF4-FFF2-40B4-BE49-F238E27FC236}">
                  <a16:creationId xmlns:a16="http://schemas.microsoft.com/office/drawing/2014/main" xmlns="" id="{1C31AE94-DDDA-A34B-80D1-67620C638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51063" y="300833"/>
              <a:ext cx="1849933" cy="461803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6160FA72-A81F-9D4D-A5BC-6DFEF2EBFB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222" y="3609611"/>
            <a:ext cx="3917577" cy="10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7502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4">
            <a:extLst>
              <a:ext uri="{FF2B5EF4-FFF2-40B4-BE49-F238E27FC236}">
                <a16:creationId xmlns:a16="http://schemas.microsoft.com/office/drawing/2014/main" xmlns="" id="{55B80038-6B64-2244-AD54-A50ED9C93DCD}"/>
              </a:ext>
            </a:extLst>
          </p:cNvPr>
          <p:cNvSpPr txBox="1"/>
          <p:nvPr/>
        </p:nvSpPr>
        <p:spPr>
          <a:xfrm>
            <a:off x="858500" y="3599380"/>
            <a:ext cx="5542300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Most significant factors to improvement cost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xmlns="" id="{D3EDE64B-9CCD-024A-A759-0EECEEEDBA18}"/>
              </a:ext>
            </a:extLst>
          </p:cNvPr>
          <p:cNvSpPr txBox="1"/>
          <p:nvPr/>
        </p:nvSpPr>
        <p:spPr>
          <a:xfrm>
            <a:off x="858500" y="4060985"/>
            <a:ext cx="3243712" cy="88215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Approach structure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Bridge structure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Approach building material 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4C191FD5-E60B-564B-BB3A-6A56D3832E41}"/>
              </a:ext>
            </a:extLst>
          </p:cNvPr>
          <p:cNvGrpSpPr/>
          <p:nvPr/>
        </p:nvGrpSpPr>
        <p:grpSpPr>
          <a:xfrm>
            <a:off x="513336" y="678800"/>
            <a:ext cx="7249824" cy="2758508"/>
            <a:chOff x="513336" y="678800"/>
            <a:chExt cx="7249824" cy="2758508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5CCD3985-B453-D541-88EB-430D456FA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63355"/>
            <a:stretch/>
          </p:blipFill>
          <p:spPr>
            <a:xfrm>
              <a:off x="5091212" y="678800"/>
              <a:ext cx="2671948" cy="2758508"/>
            </a:xfrm>
            <a:prstGeom prst="rect">
              <a:avLst/>
            </a:prstGeom>
          </p:spPr>
        </p:pic>
        <p:pic>
          <p:nvPicPr>
            <p:cNvPr id="16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1BD40DAB-DF5B-AD4A-B21B-5EF45C8D8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0907"/>
            <a:stretch/>
          </p:blipFill>
          <p:spPr>
            <a:xfrm>
              <a:off x="513336" y="678800"/>
              <a:ext cx="4308763" cy="2758508"/>
            </a:xfrm>
            <a:prstGeom prst="rect">
              <a:avLst/>
            </a:prstGeom>
          </p:spPr>
        </p:pic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xmlns="" id="{3FA2A7EE-655A-7345-BBBD-6E72369B91D7}"/>
              </a:ext>
            </a:extLst>
          </p:cNvPr>
          <p:cNvGrpSpPr/>
          <p:nvPr/>
        </p:nvGrpSpPr>
        <p:grpSpPr>
          <a:xfrm>
            <a:off x="244222" y="142287"/>
            <a:ext cx="4327778" cy="402722"/>
            <a:chOff x="244222" y="142287"/>
            <a:chExt cx="4327778" cy="402722"/>
          </a:xfrm>
        </p:grpSpPr>
        <p:sp>
          <p:nvSpPr>
            <p:cNvPr id="21" name="矩形: 圆角 11">
              <a:extLst>
                <a:ext uri="{FF2B5EF4-FFF2-40B4-BE49-F238E27FC236}">
                  <a16:creationId xmlns:a16="http://schemas.microsoft.com/office/drawing/2014/main" xmlns="" id="{A028B8D2-0CA6-AB4B-821B-BCCEE8A512D6}"/>
                </a:ext>
              </a:extLst>
            </p:cNvPr>
            <p:cNvSpPr/>
            <p:nvPr/>
          </p:nvSpPr>
          <p:spPr>
            <a:xfrm>
              <a:off x="244222" y="144899"/>
              <a:ext cx="4327778" cy="4001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3">
              <a:extLst>
                <a:ext uri="{FF2B5EF4-FFF2-40B4-BE49-F238E27FC236}">
                  <a16:creationId xmlns:a16="http://schemas.microsoft.com/office/drawing/2014/main" xmlns="" id="{45C3BE58-0143-F54F-AE9B-55439E93A008}"/>
                </a:ext>
              </a:extLst>
            </p:cNvPr>
            <p:cNvSpPr txBox="1"/>
            <p:nvPr/>
          </p:nvSpPr>
          <p:spPr>
            <a:xfrm>
              <a:off x="307799" y="142287"/>
              <a:ext cx="4202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Question 2 categorical attributes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42129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4">
            <a:extLst>
              <a:ext uri="{FF2B5EF4-FFF2-40B4-BE49-F238E27FC236}">
                <a16:creationId xmlns:a16="http://schemas.microsoft.com/office/drawing/2014/main" xmlns="" id="{55B80038-6B64-2244-AD54-A50ED9C93DCD}"/>
              </a:ext>
            </a:extLst>
          </p:cNvPr>
          <p:cNvSpPr txBox="1"/>
          <p:nvPr/>
        </p:nvSpPr>
        <p:spPr>
          <a:xfrm>
            <a:off x="4453485" y="931538"/>
            <a:ext cx="3487507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Direct proportional factors  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xmlns="" id="{D3EDE64B-9CCD-024A-A759-0EECEEEDBA18}"/>
              </a:ext>
            </a:extLst>
          </p:cNvPr>
          <p:cNvSpPr txBox="1"/>
          <p:nvPr/>
        </p:nvSpPr>
        <p:spPr>
          <a:xfrm>
            <a:off x="4453485" y="1393143"/>
            <a:ext cx="2328021" cy="88215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Improvement length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Bridge length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Bridge width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xmlns="" id="{A0526243-57D5-B543-BA65-66BD3607690C}"/>
              </a:ext>
            </a:extLst>
          </p:cNvPr>
          <p:cNvGrpSpPr/>
          <p:nvPr/>
        </p:nvGrpSpPr>
        <p:grpSpPr>
          <a:xfrm>
            <a:off x="479898" y="629875"/>
            <a:ext cx="3487507" cy="4293545"/>
            <a:chOff x="244223" y="629875"/>
            <a:chExt cx="3487507" cy="4293545"/>
          </a:xfrm>
        </p:grpSpPr>
        <p:pic>
          <p:nvPicPr>
            <p:cNvPr id="3" name="Picture 2" descr="Chart, waterfall chart&#10;&#10;Description automatically generated">
              <a:extLst>
                <a:ext uri="{FF2B5EF4-FFF2-40B4-BE49-F238E27FC236}">
                  <a16:creationId xmlns:a16="http://schemas.microsoft.com/office/drawing/2014/main" xmlns="" id="{9F2AF1A5-DE4D-194D-9C06-D00C4492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4223" y="629875"/>
              <a:ext cx="3487507" cy="429354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6681140-8B72-6742-B7FD-6E9EFACE6453}"/>
                </a:ext>
              </a:extLst>
            </p:cNvPr>
            <p:cNvSpPr/>
            <p:nvPr/>
          </p:nvSpPr>
          <p:spPr>
            <a:xfrm>
              <a:off x="2897580" y="1065690"/>
              <a:ext cx="95002" cy="14162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876A782C-04B6-A542-A739-7A4E87ED6E5F}"/>
                </a:ext>
              </a:extLst>
            </p:cNvPr>
            <p:cNvSpPr/>
            <p:nvPr/>
          </p:nvSpPr>
          <p:spPr>
            <a:xfrm>
              <a:off x="1524256" y="1496140"/>
              <a:ext cx="95002" cy="973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6D32A49-D0B6-3C41-82CC-D50AD1774324}"/>
                </a:ext>
              </a:extLst>
            </p:cNvPr>
            <p:cNvSpPr/>
            <p:nvPr/>
          </p:nvSpPr>
          <p:spPr>
            <a:xfrm>
              <a:off x="1352199" y="1496291"/>
              <a:ext cx="95002" cy="973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633DAE6A-3055-2744-863A-65419EB686A2}"/>
                </a:ext>
              </a:extLst>
            </p:cNvPr>
            <p:cNvSpPr/>
            <p:nvPr/>
          </p:nvSpPr>
          <p:spPr>
            <a:xfrm>
              <a:off x="3230214" y="2481942"/>
              <a:ext cx="128447" cy="7536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B4F4F87D-DD1B-2348-BB74-B7ADC64EE22D}"/>
                </a:ext>
              </a:extLst>
            </p:cNvPr>
            <p:cNvSpPr/>
            <p:nvPr/>
          </p:nvSpPr>
          <p:spPr>
            <a:xfrm>
              <a:off x="2369430" y="2481942"/>
              <a:ext cx="128448" cy="4099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xmlns="" id="{FB8C6254-AB52-B240-8CAC-EDBC4827E5E7}"/>
              </a:ext>
            </a:extLst>
          </p:cNvPr>
          <p:cNvSpPr txBox="1"/>
          <p:nvPr/>
        </p:nvSpPr>
        <p:spPr>
          <a:xfrm>
            <a:off x="4453485" y="2804491"/>
            <a:ext cx="3487507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Inverse proportional factors  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xmlns="" id="{919EBD14-DCB5-0840-BB6D-33F8E6416236}"/>
              </a:ext>
            </a:extLst>
          </p:cNvPr>
          <p:cNvSpPr txBox="1"/>
          <p:nvPr/>
        </p:nvSpPr>
        <p:spPr>
          <a:xfrm>
            <a:off x="4453485" y="3266096"/>
            <a:ext cx="2598191" cy="602078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Scour situation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Deck lanes evaluation</a:t>
            </a:r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xmlns="" id="{AC26A23F-B74D-AB4D-B349-1B0EA8091113}"/>
              </a:ext>
            </a:extLst>
          </p:cNvPr>
          <p:cNvGrpSpPr/>
          <p:nvPr/>
        </p:nvGrpSpPr>
        <p:grpSpPr>
          <a:xfrm>
            <a:off x="244222" y="142287"/>
            <a:ext cx="4329519" cy="402722"/>
            <a:chOff x="244222" y="142287"/>
            <a:chExt cx="4329519" cy="402722"/>
          </a:xfrm>
        </p:grpSpPr>
        <p:sp>
          <p:nvSpPr>
            <p:cNvPr id="38" name="矩形: 圆角 11">
              <a:extLst>
                <a:ext uri="{FF2B5EF4-FFF2-40B4-BE49-F238E27FC236}">
                  <a16:creationId xmlns:a16="http://schemas.microsoft.com/office/drawing/2014/main" xmlns="" id="{6AF883E2-6E6C-D94F-B313-DCD8EDC97B6D}"/>
                </a:ext>
              </a:extLst>
            </p:cNvPr>
            <p:cNvSpPr/>
            <p:nvPr/>
          </p:nvSpPr>
          <p:spPr>
            <a:xfrm>
              <a:off x="244222" y="144899"/>
              <a:ext cx="4327778" cy="4001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">
              <a:extLst>
                <a:ext uri="{FF2B5EF4-FFF2-40B4-BE49-F238E27FC236}">
                  <a16:creationId xmlns:a16="http://schemas.microsoft.com/office/drawing/2014/main" xmlns="" id="{E9EF2921-AB8F-4A48-9B62-9CEB0AC64061}"/>
                </a:ext>
              </a:extLst>
            </p:cNvPr>
            <p:cNvSpPr txBox="1"/>
            <p:nvPr/>
          </p:nvSpPr>
          <p:spPr>
            <a:xfrm>
              <a:off x="244222" y="142287"/>
              <a:ext cx="4329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Question 2 quantitative attributes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50640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DEE659-177E-5B42-840D-21EB32F52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22" t="7281" r="12675" b="75201"/>
          <a:stretch/>
        </p:blipFill>
        <p:spPr>
          <a:xfrm>
            <a:off x="244222" y="542397"/>
            <a:ext cx="8724682" cy="2810880"/>
          </a:xfrm>
          <a:prstGeom prst="rect">
            <a:avLst/>
          </a:prstGeom>
        </p:spPr>
      </p:pic>
      <p:sp>
        <p:nvSpPr>
          <p:cNvPr id="9" name="TextBox 24">
            <a:extLst>
              <a:ext uri="{FF2B5EF4-FFF2-40B4-BE49-F238E27FC236}">
                <a16:creationId xmlns:a16="http://schemas.microsoft.com/office/drawing/2014/main" xmlns="" id="{04E84A2C-0CC3-2142-AF72-4BE4FC1B77F9}"/>
              </a:ext>
            </a:extLst>
          </p:cNvPr>
          <p:cNvSpPr txBox="1"/>
          <p:nvPr/>
        </p:nvSpPr>
        <p:spPr>
          <a:xfrm>
            <a:off x="519138" y="3439121"/>
            <a:ext cx="4266222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Most significant factors to ADT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xmlns="" id="{BB0E846B-77AA-6E44-AA67-F2CA1B18D8E8}"/>
              </a:ext>
            </a:extLst>
          </p:cNvPr>
          <p:cNvSpPr txBox="1"/>
          <p:nvPr/>
        </p:nvSpPr>
        <p:spPr>
          <a:xfrm>
            <a:off x="519138" y="3900726"/>
            <a:ext cx="3741780" cy="172238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Available direction of traffic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Functional class  (inter-state, local…)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Service level  (highway, railroad)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Within national network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xmlns="" id="{A7449987-0466-8040-AF0E-98EB811AD327}"/>
              </a:ext>
            </a:extLst>
          </p:cNvPr>
          <p:cNvGrpSpPr/>
          <p:nvPr/>
        </p:nvGrpSpPr>
        <p:grpSpPr>
          <a:xfrm>
            <a:off x="244222" y="142287"/>
            <a:ext cx="4327778" cy="402722"/>
            <a:chOff x="244222" y="142287"/>
            <a:chExt cx="4327778" cy="402722"/>
          </a:xfrm>
        </p:grpSpPr>
        <p:sp>
          <p:nvSpPr>
            <p:cNvPr id="18" name="矩形: 圆角 11">
              <a:extLst>
                <a:ext uri="{FF2B5EF4-FFF2-40B4-BE49-F238E27FC236}">
                  <a16:creationId xmlns:a16="http://schemas.microsoft.com/office/drawing/2014/main" xmlns="" id="{85909945-A3F6-B84B-8316-9DE8295C64EC}"/>
                </a:ext>
              </a:extLst>
            </p:cNvPr>
            <p:cNvSpPr/>
            <p:nvPr/>
          </p:nvSpPr>
          <p:spPr>
            <a:xfrm>
              <a:off x="244222" y="144899"/>
              <a:ext cx="4327778" cy="4001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3">
              <a:extLst>
                <a:ext uri="{FF2B5EF4-FFF2-40B4-BE49-F238E27FC236}">
                  <a16:creationId xmlns:a16="http://schemas.microsoft.com/office/drawing/2014/main" xmlns="" id="{CF43F8CE-85CA-1F40-B75A-15326914956D}"/>
                </a:ext>
              </a:extLst>
            </p:cNvPr>
            <p:cNvSpPr txBox="1"/>
            <p:nvPr/>
          </p:nvSpPr>
          <p:spPr>
            <a:xfrm>
              <a:off x="307800" y="142287"/>
              <a:ext cx="4202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Question 3 categorical attributes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33947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>
            <a:extLst>
              <a:ext uri="{FF2B5EF4-FFF2-40B4-BE49-F238E27FC236}">
                <a16:creationId xmlns:a16="http://schemas.microsoft.com/office/drawing/2014/main" xmlns="" id="{46FB2E83-7808-FE4F-A112-263E6EBDE5E5}"/>
              </a:ext>
            </a:extLst>
          </p:cNvPr>
          <p:cNvGrpSpPr/>
          <p:nvPr/>
        </p:nvGrpSpPr>
        <p:grpSpPr>
          <a:xfrm>
            <a:off x="244222" y="142287"/>
            <a:ext cx="4329519" cy="402722"/>
            <a:chOff x="244222" y="142287"/>
            <a:chExt cx="4329519" cy="40272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4E2624C3-A5A0-449B-88AB-BFD4F52FF934}"/>
                </a:ext>
              </a:extLst>
            </p:cNvPr>
            <p:cNvSpPr/>
            <p:nvPr/>
          </p:nvSpPr>
          <p:spPr>
            <a:xfrm>
              <a:off x="244222" y="144899"/>
              <a:ext cx="4327778" cy="4001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8D0CE4D-BB73-4C27-8E14-32040F3996A7}"/>
                </a:ext>
              </a:extLst>
            </p:cNvPr>
            <p:cNvSpPr txBox="1"/>
            <p:nvPr/>
          </p:nvSpPr>
          <p:spPr>
            <a:xfrm>
              <a:off x="244222" y="142287"/>
              <a:ext cx="4329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Question 3 quantitative attributes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26">
            <a:extLst>
              <a:ext uri="{FF2B5EF4-FFF2-40B4-BE49-F238E27FC236}">
                <a16:creationId xmlns:a16="http://schemas.microsoft.com/office/drawing/2014/main" xmlns="" id="{DA696936-251D-F64C-9580-B3BAC58A8B25}"/>
              </a:ext>
            </a:extLst>
          </p:cNvPr>
          <p:cNvGrpSpPr/>
          <p:nvPr/>
        </p:nvGrpSpPr>
        <p:grpSpPr>
          <a:xfrm>
            <a:off x="729889" y="469320"/>
            <a:ext cx="7227710" cy="3271535"/>
            <a:chOff x="726575" y="530412"/>
            <a:chExt cx="7227710" cy="3271535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xmlns="" id="{47921463-6411-9042-9CB9-7B467D3E5F16}"/>
                </a:ext>
              </a:extLst>
            </p:cNvPr>
            <p:cNvGrpSpPr/>
            <p:nvPr/>
          </p:nvGrpSpPr>
          <p:grpSpPr>
            <a:xfrm>
              <a:off x="726575" y="530412"/>
              <a:ext cx="7227710" cy="3271535"/>
              <a:chOff x="303600" y="545009"/>
              <a:chExt cx="7227710" cy="3271535"/>
            </a:xfrm>
          </p:grpSpPr>
          <p:pic>
            <p:nvPicPr>
              <p:cNvPr id="3" name="Picture 2" descr="Chart, waterfall chart&#10;&#10;Description automatically generated">
                <a:extLst>
                  <a:ext uri="{FF2B5EF4-FFF2-40B4-BE49-F238E27FC236}">
                    <a16:creationId xmlns:a16="http://schemas.microsoft.com/office/drawing/2014/main" xmlns="" id="{68BF0579-78AC-D949-A5B5-FC230B5E5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03600" y="685244"/>
                <a:ext cx="3347252" cy="31313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3BC0E8BC-8445-9B45-A2A7-955F427F1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3999" y="545009"/>
                <a:ext cx="3097311" cy="3271535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05E9AA0B-2D7B-8B45-A1C7-142DDEDAE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0" y="1626919"/>
              <a:ext cx="31350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3A466E49-5FA0-6541-82F1-0CE9A6667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042" y="1840675"/>
              <a:ext cx="2787844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4BBEAA04-C923-F14A-BE11-C8194D199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5704" y="2609850"/>
              <a:ext cx="2078182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B40374-3601-3840-B67B-DE77DC96D039}"/>
              </a:ext>
            </a:extLst>
          </p:cNvPr>
          <p:cNvSpPr txBox="1"/>
          <p:nvPr/>
        </p:nvSpPr>
        <p:spPr>
          <a:xfrm>
            <a:off x="729889" y="3763177"/>
            <a:ext cx="3487507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Direct proportional factors  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C42F475-C120-7D4F-871A-8AE85BCFDD2E}"/>
              </a:ext>
            </a:extLst>
          </p:cNvPr>
          <p:cNvSpPr txBox="1"/>
          <p:nvPr/>
        </p:nvSpPr>
        <p:spPr>
          <a:xfrm>
            <a:off x="729889" y="4224782"/>
            <a:ext cx="2328021" cy="602078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Detour length</a:t>
            </a:r>
          </a:p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Historical importance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xmlns="" id="{924E944F-4FE6-F241-BE93-99728729F509}"/>
              </a:ext>
            </a:extLst>
          </p:cNvPr>
          <p:cNvSpPr txBox="1"/>
          <p:nvPr/>
        </p:nvSpPr>
        <p:spPr>
          <a:xfrm>
            <a:off x="4689151" y="3775561"/>
            <a:ext cx="3487507" cy="435815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Inverse proportional factors  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xmlns="" id="{28408823-A37E-7046-9BB1-642AD44CF813}"/>
              </a:ext>
            </a:extLst>
          </p:cNvPr>
          <p:cNvSpPr txBox="1"/>
          <p:nvPr/>
        </p:nvSpPr>
        <p:spPr>
          <a:xfrm>
            <a:off x="4689151" y="4237166"/>
            <a:ext cx="2598191" cy="322001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Truck percentage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5233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C66FD851-8A08-334F-8845-F225426C68F7}"/>
              </a:ext>
            </a:extLst>
          </p:cNvPr>
          <p:cNvSpPr txBox="1"/>
          <p:nvPr/>
        </p:nvSpPr>
        <p:spPr>
          <a:xfrm>
            <a:off x="1039317" y="1963100"/>
            <a:ext cx="7881944" cy="965254"/>
          </a:xfrm>
          <a:prstGeom prst="rect">
            <a:avLst/>
          </a:prstGeom>
          <a:noFill/>
        </p:spPr>
        <p:txBody>
          <a:bodyPr wrap="square" lIns="68568" tIns="34285" rIns="68568" bIns="34285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THANKS FOR LISTENING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2590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E093AC8-F87C-4DFD-827E-5DF92A0C89BB}"/>
              </a:ext>
            </a:extLst>
          </p:cNvPr>
          <p:cNvSpPr txBox="1"/>
          <p:nvPr/>
        </p:nvSpPr>
        <p:spPr>
          <a:xfrm>
            <a:off x="487238" y="2150957"/>
            <a:ext cx="8057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To get the year for every state in US when the largest number of bridges were built in that state.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xmlns="" id="{2BB4BA29-2DB0-4A04-9EBB-AAF78B343319}"/>
              </a:ext>
            </a:extLst>
          </p:cNvPr>
          <p:cNvSpPr txBox="1"/>
          <p:nvPr/>
        </p:nvSpPr>
        <p:spPr>
          <a:xfrm>
            <a:off x="243857" y="634538"/>
            <a:ext cx="5886731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Three Problems: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289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8BC573-1576-4102-B735-0E8872929B98}"/>
              </a:ext>
            </a:extLst>
          </p:cNvPr>
          <p:cNvSpPr txBox="1"/>
          <p:nvPr/>
        </p:nvSpPr>
        <p:spPr>
          <a:xfrm>
            <a:off x="5814674" y="183498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 of analyses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73974E49-B8AA-4AA8-AF23-AD3F1DE13D5C}"/>
              </a:ext>
            </a:extLst>
          </p:cNvPr>
          <p:cNvSpPr txBox="1"/>
          <p:nvPr/>
        </p:nvSpPr>
        <p:spPr>
          <a:xfrm>
            <a:off x="412548" y="1060863"/>
            <a:ext cx="2774675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For question 1: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65C195C-2D2F-42AE-A812-9F84A2861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602" y="2019645"/>
            <a:ext cx="8422796" cy="23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6933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5373ED1-9B35-4EF6-8440-DABA60F1CBAB}"/>
              </a:ext>
            </a:extLst>
          </p:cNvPr>
          <p:cNvSpPr txBox="1"/>
          <p:nvPr/>
        </p:nvSpPr>
        <p:spPr>
          <a:xfrm>
            <a:off x="240084" y="1445795"/>
            <a:ext cx="866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To find out the main factors about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bridges’ maintenance/improvement cost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prove it with information derived from DB quantitatively.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93E5A9E2-25CC-4E36-904C-9E062C04F917}"/>
              </a:ext>
            </a:extLst>
          </p:cNvPr>
          <p:cNvSpPr txBox="1"/>
          <p:nvPr/>
        </p:nvSpPr>
        <p:spPr>
          <a:xfrm>
            <a:off x="240084" y="2481244"/>
            <a:ext cx="837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To find out the main factors about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average daily traffic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prove it with information derived from DB quantitatively.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xmlns="" id="{2BB4BA29-2DB0-4A04-9EBB-AAF78B343319}"/>
              </a:ext>
            </a:extLst>
          </p:cNvPr>
          <p:cNvSpPr txBox="1"/>
          <p:nvPr/>
        </p:nvSpPr>
        <p:spPr>
          <a:xfrm>
            <a:off x="243857" y="634538"/>
            <a:ext cx="5886731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Three Problems: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89E43BC-C6B2-4557-B980-97FAB1D28A9B}"/>
              </a:ext>
            </a:extLst>
          </p:cNvPr>
          <p:cNvSpPr txBox="1"/>
          <p:nvPr/>
        </p:nvSpPr>
        <p:spPr>
          <a:xfrm>
            <a:off x="4957337" y="3784371"/>
            <a:ext cx="411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up relationships between the attributes and form entities 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809642F-90F6-41BD-AAE9-7831CEFF81D8}"/>
              </a:ext>
            </a:extLst>
          </p:cNvPr>
          <p:cNvSpPr txBox="1"/>
          <p:nvPr/>
        </p:nvSpPr>
        <p:spPr>
          <a:xfrm>
            <a:off x="208743" y="3710343"/>
            <a:ext cx="436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Narrow down the range of attributes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3437C20-4BA0-44DE-A120-E75C4A2C5703}"/>
              </a:ext>
            </a:extLst>
          </p:cNvPr>
          <p:cNvSpPr txBox="1"/>
          <p:nvPr/>
        </p:nvSpPr>
        <p:spPr>
          <a:xfrm>
            <a:off x="4710183" y="4726380"/>
            <a:ext cx="436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Apply statistical method to analysis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B74B4C3-3B93-4C95-B8A0-8F80D8CA1BE7}"/>
              </a:ext>
            </a:extLst>
          </p:cNvPr>
          <p:cNvSpPr txBox="1"/>
          <p:nvPr/>
        </p:nvSpPr>
        <p:spPr>
          <a:xfrm>
            <a:off x="208743" y="4328939"/>
            <a:ext cx="436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up the DB and clean data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xmlns="" id="{7DFC341D-2DDB-4802-9BEC-44FE0D0DEA70}"/>
              </a:ext>
            </a:extLst>
          </p:cNvPr>
          <p:cNvCxnSpPr>
            <a:endCxn id="9" idx="1"/>
          </p:cNvCxnSpPr>
          <p:nvPr/>
        </p:nvCxnSpPr>
        <p:spPr>
          <a:xfrm>
            <a:off x="4425105" y="3952068"/>
            <a:ext cx="532232" cy="155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EE32736A-EB4B-41F4-875A-1AA0930450D4}"/>
              </a:ext>
            </a:extLst>
          </p:cNvPr>
          <p:cNvCxnSpPr/>
          <p:nvPr/>
        </p:nvCxnSpPr>
        <p:spPr>
          <a:xfrm flipH="1">
            <a:off x="3959817" y="4232292"/>
            <a:ext cx="937647" cy="19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607EDC7E-D15A-4443-853D-CF482D472FC1}"/>
              </a:ext>
            </a:extLst>
          </p:cNvPr>
          <p:cNvCxnSpPr>
            <a:endCxn id="11" idx="1"/>
          </p:cNvCxnSpPr>
          <p:nvPr/>
        </p:nvCxnSpPr>
        <p:spPr>
          <a:xfrm>
            <a:off x="3843580" y="4618495"/>
            <a:ext cx="866603" cy="29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42861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D03C021-2B40-45AB-AD1C-E074FC221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457" y="856451"/>
            <a:ext cx="3135106" cy="4218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42F7FDC-2F8B-4A8E-90F4-B780591C3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8785" y="1323937"/>
            <a:ext cx="5049758" cy="25718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8BC573-1576-4102-B735-0E8872929B98}"/>
              </a:ext>
            </a:extLst>
          </p:cNvPr>
          <p:cNvSpPr txBox="1"/>
          <p:nvPr/>
        </p:nvSpPr>
        <p:spPr>
          <a:xfrm>
            <a:off x="5717918" y="394786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Attributes analysis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244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xmlns="" id="{5107DE00-1CF7-4F7B-BC62-9D36A1C2A920}"/>
              </a:ext>
            </a:extLst>
          </p:cNvPr>
          <p:cNvSpPr txBox="1"/>
          <p:nvPr/>
        </p:nvSpPr>
        <p:spPr>
          <a:xfrm>
            <a:off x="189612" y="812769"/>
            <a:ext cx="7458801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Four main regions for the attributes: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F36017EB-70C9-4066-A599-4649BA5F0377}"/>
              </a:ext>
            </a:extLst>
          </p:cNvPr>
          <p:cNvSpPr txBox="1"/>
          <p:nvPr/>
        </p:nvSpPr>
        <p:spPr>
          <a:xfrm>
            <a:off x="189612" y="1678440"/>
            <a:ext cx="6583147" cy="453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1. The main features of the bridges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2038E326-492A-4A62-A03B-1A529796E35F}"/>
              </a:ext>
            </a:extLst>
          </p:cNvPr>
          <p:cNvSpPr txBox="1"/>
          <p:nvPr/>
        </p:nvSpPr>
        <p:spPr>
          <a:xfrm>
            <a:off x="189612" y="2375507"/>
            <a:ext cx="7598286" cy="453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2. Relevant objects of bridge maintenance/improvement 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058D21B6-336A-4A73-B1CF-B8DC9CEEC30E}"/>
              </a:ext>
            </a:extLst>
          </p:cNvPr>
          <p:cNvSpPr txBox="1"/>
          <p:nvPr/>
        </p:nvSpPr>
        <p:spPr>
          <a:xfrm>
            <a:off x="189612" y="3096714"/>
            <a:ext cx="7598286" cy="453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3. The main features of the lanes built on the bridges.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7EFCEC60-3F64-454C-A16A-4478C0EB9D0F}"/>
              </a:ext>
            </a:extLst>
          </p:cNvPr>
          <p:cNvSpPr txBox="1"/>
          <p:nvPr/>
        </p:nvSpPr>
        <p:spPr>
          <a:xfrm>
            <a:off x="189612" y="3817921"/>
            <a:ext cx="7598286" cy="453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4. Relevant objects of Traffic.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636C701-88DF-49BD-99D1-EE2CC4BDE0FF}"/>
              </a:ext>
            </a:extLst>
          </p:cNvPr>
          <p:cNvSpPr txBox="1"/>
          <p:nvPr/>
        </p:nvSpPr>
        <p:spPr>
          <a:xfrm>
            <a:off x="5717918" y="394786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Attributes analysis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925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A95C1E53-A110-4761-AB92-00FEDBA55901}"/>
              </a:ext>
            </a:extLst>
          </p:cNvPr>
          <p:cNvSpPr/>
          <p:nvPr/>
        </p:nvSpPr>
        <p:spPr>
          <a:xfrm>
            <a:off x="244223" y="144899"/>
            <a:ext cx="5270496" cy="400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A2FD48B-A447-44E5-B0F9-FA95903D2B63}"/>
              </a:ext>
            </a:extLst>
          </p:cNvPr>
          <p:cNvSpPr txBox="1"/>
          <p:nvPr/>
        </p:nvSpPr>
        <p:spPr>
          <a:xfrm>
            <a:off x="244223" y="14489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C51DF6D-1FB5-4C27-B627-B78443894D71}"/>
              </a:ext>
            </a:extLst>
          </p:cNvPr>
          <p:cNvSpPr txBox="1"/>
          <p:nvPr/>
        </p:nvSpPr>
        <p:spPr>
          <a:xfrm>
            <a:off x="859727" y="144899"/>
            <a:ext cx="465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analysis &amp; methods chosen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8BC573-1576-4102-B735-0E8872929B98}"/>
              </a:ext>
            </a:extLst>
          </p:cNvPr>
          <p:cNvSpPr txBox="1"/>
          <p:nvPr/>
        </p:nvSpPr>
        <p:spPr>
          <a:xfrm>
            <a:off x="5819134" y="202848"/>
            <a:ext cx="395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 of analyses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73974E49-B8AA-4AA8-AF23-AD3F1DE13D5C}"/>
              </a:ext>
            </a:extLst>
          </p:cNvPr>
          <p:cNvSpPr txBox="1"/>
          <p:nvPr/>
        </p:nvSpPr>
        <p:spPr>
          <a:xfrm>
            <a:off x="244223" y="849294"/>
            <a:ext cx="3816333" cy="59791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For question 2&amp;3: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xmlns="" id="{62331F55-E4C9-4913-8082-7009807D5861}"/>
              </a:ext>
            </a:extLst>
          </p:cNvPr>
          <p:cNvSpPr txBox="1"/>
          <p:nvPr/>
        </p:nvSpPr>
        <p:spPr>
          <a:xfrm>
            <a:off x="244223" y="2609850"/>
            <a:ext cx="1682045" cy="777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type of the attributes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8D4F0BD1-FD17-412B-B43B-8D1F904C54B6}"/>
              </a:ext>
            </a:extLst>
          </p:cNvPr>
          <p:cNvSpPr txBox="1"/>
          <p:nvPr/>
        </p:nvSpPr>
        <p:spPr>
          <a:xfrm>
            <a:off x="2152389" y="1886014"/>
            <a:ext cx="1682045" cy="41734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Categorical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440BBCC4-C8CF-464B-990F-EBF09A08112B}"/>
              </a:ext>
            </a:extLst>
          </p:cNvPr>
          <p:cNvSpPr txBox="1"/>
          <p:nvPr/>
        </p:nvSpPr>
        <p:spPr>
          <a:xfrm>
            <a:off x="2064017" y="3772496"/>
            <a:ext cx="1682045" cy="41734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Quantitative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B53B9EA-149C-4F5C-8F3E-065212311A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5465" y="3635476"/>
            <a:ext cx="3938090" cy="810307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xmlns="" id="{8CC70D52-05BF-4FD0-A29C-C90478C46BB5}"/>
              </a:ext>
            </a:extLst>
          </p:cNvPr>
          <p:cNvSpPr txBox="1"/>
          <p:nvPr/>
        </p:nvSpPr>
        <p:spPr>
          <a:xfrm>
            <a:off x="5118970" y="1765717"/>
            <a:ext cx="3505836" cy="7774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Variances of the mean values under different categories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箭头: 圆角右 25">
            <a:extLst>
              <a:ext uri="{FF2B5EF4-FFF2-40B4-BE49-F238E27FC236}">
                <a16:creationId xmlns:a16="http://schemas.microsoft.com/office/drawing/2014/main" xmlns="" id="{ABC9B3C1-6E98-4EE9-B40B-470CA2F8F58E}"/>
              </a:ext>
            </a:extLst>
          </p:cNvPr>
          <p:cNvSpPr/>
          <p:nvPr/>
        </p:nvSpPr>
        <p:spPr>
          <a:xfrm>
            <a:off x="883404" y="1945037"/>
            <a:ext cx="1048878" cy="664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箭头: 圆角右 30">
            <a:extLst>
              <a:ext uri="{FF2B5EF4-FFF2-40B4-BE49-F238E27FC236}">
                <a16:creationId xmlns:a16="http://schemas.microsoft.com/office/drawing/2014/main" xmlns="" id="{E41FF9FC-F45C-4B1F-BF2D-E0C64DCA6A34}"/>
              </a:ext>
            </a:extLst>
          </p:cNvPr>
          <p:cNvSpPr/>
          <p:nvPr/>
        </p:nvSpPr>
        <p:spPr>
          <a:xfrm flipV="1">
            <a:off x="883404" y="3540413"/>
            <a:ext cx="1048878" cy="664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xmlns="" id="{11F21E36-DE34-485B-8C9C-9AA67A2E3931}"/>
              </a:ext>
            </a:extLst>
          </p:cNvPr>
          <p:cNvSpPr/>
          <p:nvPr/>
        </p:nvSpPr>
        <p:spPr>
          <a:xfrm>
            <a:off x="3927424" y="1954385"/>
            <a:ext cx="94679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xmlns="" id="{35CF5617-9BB7-4B4B-9A89-8DBBFE693C8B}"/>
              </a:ext>
            </a:extLst>
          </p:cNvPr>
          <p:cNvSpPr/>
          <p:nvPr/>
        </p:nvSpPr>
        <p:spPr>
          <a:xfrm>
            <a:off x="3917367" y="3840575"/>
            <a:ext cx="94679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4452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</Template>
  <TotalTime>857</TotalTime>
  <Words>1617</Words>
  <Application>Microsoft Office PowerPoint</Application>
  <PresentationFormat>自定义</PresentationFormat>
  <Paragraphs>271</Paragraphs>
  <Slides>37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mn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ASUS</cp:lastModifiedBy>
  <cp:revision>24</cp:revision>
  <dcterms:created xsi:type="dcterms:W3CDTF">2017-07-13T06:16:32Z</dcterms:created>
  <dcterms:modified xsi:type="dcterms:W3CDTF">2020-12-07T13:14:27Z</dcterms:modified>
</cp:coreProperties>
</file>